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71" r:id="rId3"/>
    <p:sldId id="324" r:id="rId4"/>
    <p:sldId id="269" r:id="rId5"/>
    <p:sldId id="322" r:id="rId6"/>
    <p:sldId id="259" r:id="rId7"/>
    <p:sldId id="272" r:id="rId8"/>
    <p:sldId id="258" r:id="rId9"/>
    <p:sldId id="257" r:id="rId10"/>
    <p:sldId id="262" r:id="rId11"/>
    <p:sldId id="260" r:id="rId12"/>
    <p:sldId id="263" r:id="rId13"/>
    <p:sldId id="283" r:id="rId14"/>
    <p:sldId id="282" r:id="rId15"/>
    <p:sldId id="284" r:id="rId16"/>
    <p:sldId id="265" r:id="rId17"/>
    <p:sldId id="266" r:id="rId18"/>
    <p:sldId id="286" r:id="rId19"/>
    <p:sldId id="268" r:id="rId20"/>
    <p:sldId id="270" r:id="rId21"/>
    <p:sldId id="273" r:id="rId22"/>
    <p:sldId id="275" r:id="rId23"/>
    <p:sldId id="276" r:id="rId24"/>
    <p:sldId id="289" r:id="rId25"/>
    <p:sldId id="288" r:id="rId26"/>
    <p:sldId id="279" r:id="rId27"/>
    <p:sldId id="280" r:id="rId28"/>
    <p:sldId id="292" r:id="rId29"/>
    <p:sldId id="290" r:id="rId30"/>
    <p:sldId id="291" r:id="rId31"/>
    <p:sldId id="323" r:id="rId32"/>
    <p:sldId id="32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898D59-E1A3-7575-1369-F1A2B3970A3A}" name="William Cummins" initials="WC" userId="S::wccummins@ua.edu::1806e206-4398-41cb-92a6-6bbd4f5f26d0" providerId="AD"/>
  <p188:author id="{83D29E9F-67DD-9B91-3C79-F95DBBD9C5CF}" name="Michael Brooks" initials="MB" userId="S::mjbrook1@ua.edu::4c5d4917-6b12-4b89-9da1-5e25d5aa0b7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33" autoAdjust="0"/>
    <p:restoredTop sz="94660"/>
  </p:normalViewPr>
  <p:slideViewPr>
    <p:cSldViewPr snapToGrid="0">
      <p:cViewPr varScale="1">
        <p:scale>
          <a:sx n="82" d="100"/>
          <a:sy n="82" d="100"/>
        </p:scale>
        <p:origin x="176" y="8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afs1.ua-net.ua.edu\Share\AA\AITC\TRADE\Mike\NADEC%20Survey%20as%20of%2018MARCH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'Q1'!$A$1:$A$7</c:f>
              <c:strCache>
                <c:ptCount val="7"/>
                <c:pt idx="0">
                  <c:v>Service provider to exporting companies</c:v>
                </c:pt>
                <c:pt idx="1">
                  <c:v>An exporter</c:v>
                </c:pt>
                <c:pt idx="2">
                  <c:v>Banker / lender</c:v>
                </c:pt>
                <c:pt idx="3">
                  <c:v>Other</c:v>
                </c:pt>
                <c:pt idx="4">
                  <c:v>Management of econ dev org</c:v>
                </c:pt>
                <c:pt idx="5">
                  <c:v>Management of gov agency (fed/state)</c:v>
                </c:pt>
                <c:pt idx="6">
                  <c:v>Management of business association</c:v>
                </c:pt>
              </c:strCache>
            </c:strRef>
          </c:cat>
          <c:val>
            <c:numRef>
              <c:f>'Q1'!$C$1:$C$7</c:f>
              <c:numCache>
                <c:formatCode>0%</c:formatCode>
                <c:ptCount val="7"/>
                <c:pt idx="0">
                  <c:v>0.32765957446808508</c:v>
                </c:pt>
                <c:pt idx="1">
                  <c:v>0.30212765957446808</c:v>
                </c:pt>
                <c:pt idx="2">
                  <c:v>0.13617021276595745</c:v>
                </c:pt>
                <c:pt idx="3">
                  <c:v>8.085106382978724E-2</c:v>
                </c:pt>
                <c:pt idx="4">
                  <c:v>6.8085106382978725E-2</c:v>
                </c:pt>
                <c:pt idx="5">
                  <c:v>6.3829787234042548E-2</c:v>
                </c:pt>
                <c:pt idx="6">
                  <c:v>2.1276595744680851E-2</c:v>
                </c:pt>
              </c:numCache>
            </c:numRef>
          </c:val>
          <c:extLst>
            <c:ext xmlns:c16="http://schemas.microsoft.com/office/drawing/2014/chart" uri="{C3380CC4-5D6E-409C-BE32-E72D297353CC}">
              <c16:uniqueId val="{00000000-72A5-472C-8A54-64828132CD2B}"/>
            </c:ext>
          </c:extLst>
        </c:ser>
        <c:dLbls>
          <c:showLegendKey val="0"/>
          <c:showVal val="0"/>
          <c:showCatName val="0"/>
          <c:showSerName val="0"/>
          <c:showPercent val="0"/>
          <c:showBubbleSize val="0"/>
        </c:dLbls>
        <c:gapWidth val="182"/>
        <c:axId val="1028546479"/>
        <c:axId val="1686363504"/>
      </c:barChart>
      <c:catAx>
        <c:axId val="10285464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363504"/>
        <c:crosses val="autoZero"/>
        <c:auto val="1"/>
        <c:lblAlgn val="ctr"/>
        <c:lblOffset val="100"/>
        <c:noMultiLvlLbl val="0"/>
      </c:catAx>
      <c:valAx>
        <c:axId val="16863635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28546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'Q7'!$D$33</c:f>
              <c:strCache>
                <c:ptCount val="1"/>
                <c:pt idx="0">
                  <c:v>Highly Effective</c:v>
                </c:pt>
              </c:strCache>
            </c:strRef>
          </c:tx>
          <c:spPr>
            <a:solidFill>
              <a:schemeClr val="accent1"/>
            </a:solidFill>
            <a:ln>
              <a:noFill/>
            </a:ln>
            <a:effectLst/>
          </c:spPr>
          <c:invertIfNegative val="0"/>
          <c:cat>
            <c:strRef>
              <c:f>'Q7'!$C$39:$C$43</c:f>
              <c:strCache>
                <c:ptCount val="5"/>
                <c:pt idx="0">
                  <c:v>Dept of Commerce Staff</c:v>
                </c:pt>
                <c:pt idx="1">
                  <c:v>EXIM DC Staff</c:v>
                </c:pt>
                <c:pt idx="2">
                  <c:v>SBA Staff</c:v>
                </c:pt>
                <c:pt idx="3">
                  <c:v>International Consultants</c:v>
                </c:pt>
                <c:pt idx="4">
                  <c:v>Bankers</c:v>
                </c:pt>
              </c:strCache>
            </c:strRef>
          </c:cat>
          <c:val>
            <c:numRef>
              <c:f>'Q7'!$D$39:$D$43</c:f>
              <c:numCache>
                <c:formatCode>0%</c:formatCode>
                <c:ptCount val="5"/>
                <c:pt idx="0">
                  <c:v>0.37640449438202245</c:v>
                </c:pt>
                <c:pt idx="1">
                  <c:v>0.35616438356164382</c:v>
                </c:pt>
                <c:pt idx="2">
                  <c:v>0.35795454545454547</c:v>
                </c:pt>
                <c:pt idx="3">
                  <c:v>0.29365079365079366</c:v>
                </c:pt>
                <c:pt idx="4">
                  <c:v>0.20915032679738563</c:v>
                </c:pt>
              </c:numCache>
            </c:numRef>
          </c:val>
          <c:extLst>
            <c:ext xmlns:c16="http://schemas.microsoft.com/office/drawing/2014/chart" uri="{C3380CC4-5D6E-409C-BE32-E72D297353CC}">
              <c16:uniqueId val="{00000000-4286-4F5B-BF89-2BE0F7008C81}"/>
            </c:ext>
          </c:extLst>
        </c:ser>
        <c:ser>
          <c:idx val="1"/>
          <c:order val="1"/>
          <c:tx>
            <c:strRef>
              <c:f>'Q7'!$E$33</c:f>
              <c:strCache>
                <c:ptCount val="1"/>
                <c:pt idx="0">
                  <c:v>Effective</c:v>
                </c:pt>
              </c:strCache>
            </c:strRef>
          </c:tx>
          <c:spPr>
            <a:solidFill>
              <a:schemeClr val="accent2"/>
            </a:solidFill>
            <a:ln>
              <a:noFill/>
            </a:ln>
            <a:effectLst/>
          </c:spPr>
          <c:invertIfNegative val="0"/>
          <c:cat>
            <c:strRef>
              <c:f>'Q7'!$C$39:$C$43</c:f>
              <c:strCache>
                <c:ptCount val="5"/>
                <c:pt idx="0">
                  <c:v>Dept of Commerce Staff</c:v>
                </c:pt>
                <c:pt idx="1">
                  <c:v>EXIM DC Staff</c:v>
                </c:pt>
                <c:pt idx="2">
                  <c:v>SBA Staff</c:v>
                </c:pt>
                <c:pt idx="3">
                  <c:v>International Consultants</c:v>
                </c:pt>
                <c:pt idx="4">
                  <c:v>Bankers</c:v>
                </c:pt>
              </c:strCache>
            </c:strRef>
          </c:cat>
          <c:val>
            <c:numRef>
              <c:f>'Q7'!$E$39:$E$43</c:f>
              <c:numCache>
                <c:formatCode>0%</c:formatCode>
                <c:ptCount val="5"/>
                <c:pt idx="0">
                  <c:v>0.4044943820224719</c:v>
                </c:pt>
                <c:pt idx="1">
                  <c:v>0.42465753424657532</c:v>
                </c:pt>
                <c:pt idx="2">
                  <c:v>0.39772727272727271</c:v>
                </c:pt>
                <c:pt idx="3">
                  <c:v>0.42857142857142855</c:v>
                </c:pt>
                <c:pt idx="4">
                  <c:v>0.46405228758169936</c:v>
                </c:pt>
              </c:numCache>
            </c:numRef>
          </c:val>
          <c:extLst>
            <c:ext xmlns:c16="http://schemas.microsoft.com/office/drawing/2014/chart" uri="{C3380CC4-5D6E-409C-BE32-E72D297353CC}">
              <c16:uniqueId val="{00000001-4286-4F5B-BF89-2BE0F7008C81}"/>
            </c:ext>
          </c:extLst>
        </c:ser>
        <c:ser>
          <c:idx val="2"/>
          <c:order val="2"/>
          <c:tx>
            <c:strRef>
              <c:f>'Q7'!$F$33</c:f>
              <c:strCache>
                <c:ptCount val="1"/>
                <c:pt idx="0">
                  <c:v>Somewhat Effective</c:v>
                </c:pt>
              </c:strCache>
            </c:strRef>
          </c:tx>
          <c:spPr>
            <a:solidFill>
              <a:schemeClr val="accent3"/>
            </a:solidFill>
            <a:ln>
              <a:noFill/>
            </a:ln>
            <a:effectLst/>
          </c:spPr>
          <c:invertIfNegative val="0"/>
          <c:cat>
            <c:strRef>
              <c:f>'Q7'!$C$39:$C$43</c:f>
              <c:strCache>
                <c:ptCount val="5"/>
                <c:pt idx="0">
                  <c:v>Dept of Commerce Staff</c:v>
                </c:pt>
                <c:pt idx="1">
                  <c:v>EXIM DC Staff</c:v>
                </c:pt>
                <c:pt idx="2">
                  <c:v>SBA Staff</c:v>
                </c:pt>
                <c:pt idx="3">
                  <c:v>International Consultants</c:v>
                </c:pt>
                <c:pt idx="4">
                  <c:v>Bankers</c:v>
                </c:pt>
              </c:strCache>
            </c:strRef>
          </c:cat>
          <c:val>
            <c:numRef>
              <c:f>'Q7'!$F$39:$F$43</c:f>
              <c:numCache>
                <c:formatCode>0%</c:formatCode>
                <c:ptCount val="5"/>
                <c:pt idx="0">
                  <c:v>0.21910112359550563</c:v>
                </c:pt>
                <c:pt idx="1">
                  <c:v>0.21917808219178081</c:v>
                </c:pt>
                <c:pt idx="2">
                  <c:v>0.24431818181818182</c:v>
                </c:pt>
                <c:pt idx="3">
                  <c:v>0.27777777777777779</c:v>
                </c:pt>
                <c:pt idx="4">
                  <c:v>0.32679738562091504</c:v>
                </c:pt>
              </c:numCache>
            </c:numRef>
          </c:val>
          <c:extLst>
            <c:ext xmlns:c16="http://schemas.microsoft.com/office/drawing/2014/chart" uri="{C3380CC4-5D6E-409C-BE32-E72D297353CC}">
              <c16:uniqueId val="{00000002-4286-4F5B-BF89-2BE0F7008C81}"/>
            </c:ext>
          </c:extLst>
        </c:ser>
        <c:dLbls>
          <c:showLegendKey val="0"/>
          <c:showVal val="0"/>
          <c:showCatName val="0"/>
          <c:showSerName val="0"/>
          <c:showPercent val="0"/>
          <c:showBubbleSize val="0"/>
        </c:dLbls>
        <c:gapWidth val="150"/>
        <c:overlap val="100"/>
        <c:axId val="36460912"/>
        <c:axId val="1293433888"/>
      </c:barChart>
      <c:catAx>
        <c:axId val="3646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293433888"/>
        <c:crosses val="autoZero"/>
        <c:auto val="1"/>
        <c:lblAlgn val="ctr"/>
        <c:lblOffset val="100"/>
        <c:noMultiLvlLbl val="0"/>
      </c:catAx>
      <c:valAx>
        <c:axId val="129343388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46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1A-4E93-98A9-CFC973884D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1A-4E93-98A9-CFC973884D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1A-4E93-98A9-CFC973884DB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'Q8'!$A$3:$A$5</c:f>
              <c:strCache>
                <c:ptCount val="3"/>
                <c:pt idx="0">
                  <c:v>Definite effect: unlikely we will use (or recommend) EXIM Bank in the future.</c:v>
                </c:pt>
                <c:pt idx="1">
                  <c:v>Some effect</c:v>
                </c:pt>
                <c:pt idx="2">
                  <c:v>No effect: business as usual</c:v>
                </c:pt>
              </c:strCache>
            </c:strRef>
          </c:cat>
          <c:val>
            <c:numRef>
              <c:f>'Q8'!$B$3:$B$5</c:f>
              <c:numCache>
                <c:formatCode>0%</c:formatCode>
                <c:ptCount val="3"/>
                <c:pt idx="0">
                  <c:v>0.11894273127753303</c:v>
                </c:pt>
                <c:pt idx="1">
                  <c:v>0.44933920704845814</c:v>
                </c:pt>
                <c:pt idx="2">
                  <c:v>0.43171806167400884</c:v>
                </c:pt>
              </c:numCache>
            </c:numRef>
          </c:val>
          <c:extLst>
            <c:ext xmlns:c16="http://schemas.microsoft.com/office/drawing/2014/chart" uri="{C3380CC4-5D6E-409C-BE32-E72D297353CC}">
              <c16:uniqueId val="{00000006-A61A-4E93-98A9-CFC973884DB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166666666666672"/>
          <c:y val="0.13582586426077689"/>
          <c:w val="0.34166666666666667"/>
          <c:h val="0.814495771696590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'Q9'!$A$3:$A$6</c:f>
              <c:strCache>
                <c:ptCount val="4"/>
                <c:pt idx="0">
                  <c:v>Very likely, with proactive support</c:v>
                </c:pt>
                <c:pt idx="1">
                  <c:v>Somewhat likely, will support if asked</c:v>
                </c:pt>
                <c:pt idx="2">
                  <c:v>Not sure at this time</c:v>
                </c:pt>
                <c:pt idx="3">
                  <c:v>Not likely to take any action to support reauthorization</c:v>
                </c:pt>
              </c:strCache>
            </c:strRef>
          </c:cat>
          <c:val>
            <c:numRef>
              <c:f>'Q9'!$B$3:$B$6</c:f>
              <c:numCache>
                <c:formatCode>0%</c:formatCode>
                <c:ptCount val="4"/>
                <c:pt idx="0">
                  <c:v>0.64806866952789699</c:v>
                </c:pt>
                <c:pt idx="1">
                  <c:v>0.24034334763948498</c:v>
                </c:pt>
                <c:pt idx="2">
                  <c:v>8.15450643776824E-2</c:v>
                </c:pt>
                <c:pt idx="3">
                  <c:v>3.0042918454935622E-2</c:v>
                </c:pt>
              </c:numCache>
            </c:numRef>
          </c:val>
          <c:extLst>
            <c:ext xmlns:c16="http://schemas.microsoft.com/office/drawing/2014/chart" uri="{C3380CC4-5D6E-409C-BE32-E72D297353CC}">
              <c16:uniqueId val="{00000000-21D7-430C-8220-58755A6342D2}"/>
            </c:ext>
          </c:extLst>
        </c:ser>
        <c:dLbls>
          <c:showLegendKey val="0"/>
          <c:showVal val="0"/>
          <c:showCatName val="0"/>
          <c:showSerName val="0"/>
          <c:showPercent val="0"/>
          <c:showBubbleSize val="0"/>
        </c:dLbls>
        <c:gapWidth val="219"/>
        <c:overlap val="-27"/>
        <c:axId val="1028548399"/>
        <c:axId val="800226448"/>
      </c:barChart>
      <c:catAx>
        <c:axId val="1028548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0226448"/>
        <c:crosses val="autoZero"/>
        <c:auto val="1"/>
        <c:lblAlgn val="ctr"/>
        <c:lblOffset val="100"/>
        <c:noMultiLvlLbl val="0"/>
      </c:catAx>
      <c:valAx>
        <c:axId val="800226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8548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1028387767765"/>
          <c:y val="9.6765637633662221E-2"/>
          <c:w val="0.45808517422628403"/>
          <c:h val="0.87794214400523729"/>
        </c:manualLayout>
      </c:layout>
      <c:barChart>
        <c:barDir val="bar"/>
        <c:grouping val="clustered"/>
        <c:varyColors val="0"/>
        <c:ser>
          <c:idx val="1"/>
          <c:order val="1"/>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'Q10'!$Q$37:$Q$44</c:f>
              <c:strCache>
                <c:ptCount val="8"/>
                <c:pt idx="0">
                  <c:v>Domestic financing of U.S. exporters, including SMEs</c:v>
                </c:pt>
                <c:pt idx="1">
                  <c:v>Create US Jobs</c:v>
                </c:pt>
                <c:pt idx="2">
                  <c:v>Helping New to Export Businesses</c:v>
                </c:pt>
                <c:pt idx="3">
                  <c:v>Financing Buyers of U.S. Made Equipment</c:v>
                </c:pt>
                <c:pt idx="4">
                  <c:v>Bolstering U.S. Competitiveness with China</c:v>
                </c:pt>
                <c:pt idx="5">
                  <c:v>Aiding underserved markets to initiate/grow exports</c:v>
                </c:pt>
                <c:pt idx="6">
                  <c:v>Project financing in the developing world</c:v>
                </c:pt>
                <c:pt idx="7">
                  <c:v>Support Transactions that Address Climate Change</c:v>
                </c:pt>
              </c:strCache>
            </c:strRef>
          </c:cat>
          <c:val>
            <c:numRef>
              <c:f>'Q10'!$S$37:$S$44</c:f>
              <c:numCache>
                <c:formatCode>0%</c:formatCode>
                <c:ptCount val="8"/>
                <c:pt idx="0">
                  <c:v>0.17177522349936142</c:v>
                </c:pt>
                <c:pt idx="1">
                  <c:v>0.15118135376756067</c:v>
                </c:pt>
                <c:pt idx="2">
                  <c:v>0.13840996168582376</c:v>
                </c:pt>
                <c:pt idx="3">
                  <c:v>0.13457854406130268</c:v>
                </c:pt>
                <c:pt idx="4">
                  <c:v>0.12436143039591316</c:v>
                </c:pt>
                <c:pt idx="5">
                  <c:v>0.1082375478927203</c:v>
                </c:pt>
                <c:pt idx="6">
                  <c:v>9.8339719029374204E-2</c:v>
                </c:pt>
                <c:pt idx="7">
                  <c:v>7.3116219667943808E-2</c:v>
                </c:pt>
              </c:numCache>
            </c:numRef>
          </c:val>
          <c:extLst>
            <c:ext xmlns:c16="http://schemas.microsoft.com/office/drawing/2014/chart" uri="{C3380CC4-5D6E-409C-BE32-E72D297353CC}">
              <c16:uniqueId val="{00000000-2FE7-40C0-B5AB-8422E7B26441}"/>
            </c:ext>
          </c:extLst>
        </c:ser>
        <c:dLbls>
          <c:showLegendKey val="0"/>
          <c:showVal val="0"/>
          <c:showCatName val="0"/>
          <c:showSerName val="0"/>
          <c:showPercent val="0"/>
          <c:showBubbleSize val="0"/>
        </c:dLbls>
        <c:gapWidth val="115"/>
        <c:overlap val="-20"/>
        <c:axId val="1475788576"/>
        <c:axId val="1636422640"/>
        <c:extLst>
          <c:ext xmlns:c15="http://schemas.microsoft.com/office/drawing/2012/chart" uri="{02D57815-91ED-43cb-92C2-25804820EDAC}">
            <c15:filteredBarSeries>
              <c15:ser>
                <c:idx val="0"/>
                <c:order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cat>
                  <c:strRef>
                    <c:extLst>
                      <c:ext uri="{02D57815-91ED-43cb-92C2-25804820EDAC}">
                        <c15:formulaRef>
                          <c15:sqref>'Q10'!$Q$37:$Q$44</c15:sqref>
                        </c15:formulaRef>
                      </c:ext>
                    </c:extLst>
                    <c:strCache>
                      <c:ptCount val="8"/>
                      <c:pt idx="0">
                        <c:v>Domestic financing of U.S. exporters, including SMEs</c:v>
                      </c:pt>
                      <c:pt idx="1">
                        <c:v>Create US Jobs</c:v>
                      </c:pt>
                      <c:pt idx="2">
                        <c:v>Helping New to Export Businesses</c:v>
                      </c:pt>
                      <c:pt idx="3">
                        <c:v>Financing Buyers of U.S. Made Equipment</c:v>
                      </c:pt>
                      <c:pt idx="4">
                        <c:v>Bolstering U.S. Competitiveness with China</c:v>
                      </c:pt>
                      <c:pt idx="5">
                        <c:v>Aiding underserved markets to initiate/grow exports</c:v>
                      </c:pt>
                      <c:pt idx="6">
                        <c:v>Project financing in the developing world</c:v>
                      </c:pt>
                      <c:pt idx="7">
                        <c:v>Support Transactions that Address Climate Change</c:v>
                      </c:pt>
                    </c:strCache>
                  </c:strRef>
                </c:cat>
                <c:val>
                  <c:numRef>
                    <c:extLst>
                      <c:ext uri="{02D57815-91ED-43cb-92C2-25804820EDAC}">
                        <c15:formulaRef>
                          <c15:sqref>'Q10'!$R$37:$R$44</c15:sqref>
                        </c15:formulaRef>
                      </c:ext>
                    </c:extLst>
                    <c:numCache>
                      <c:formatCode>General</c:formatCode>
                      <c:ptCount val="8"/>
                      <c:pt idx="0">
                        <c:v>1076</c:v>
                      </c:pt>
                      <c:pt idx="1">
                        <c:v>947</c:v>
                      </c:pt>
                      <c:pt idx="2">
                        <c:v>867</c:v>
                      </c:pt>
                      <c:pt idx="3">
                        <c:v>843</c:v>
                      </c:pt>
                      <c:pt idx="4">
                        <c:v>779</c:v>
                      </c:pt>
                      <c:pt idx="5">
                        <c:v>678</c:v>
                      </c:pt>
                      <c:pt idx="6">
                        <c:v>616</c:v>
                      </c:pt>
                      <c:pt idx="7">
                        <c:v>458</c:v>
                      </c:pt>
                    </c:numCache>
                  </c:numRef>
                </c:val>
                <c:extLst>
                  <c:ext xmlns:c16="http://schemas.microsoft.com/office/drawing/2014/chart" uri="{C3380CC4-5D6E-409C-BE32-E72D297353CC}">
                    <c16:uniqueId val="{00000001-2FE7-40C0-B5AB-8422E7B26441}"/>
                  </c:ext>
                </c:extLst>
              </c15:ser>
            </c15:filteredBarSeries>
          </c:ext>
        </c:extLst>
      </c:barChart>
      <c:catAx>
        <c:axId val="147578857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1636422640"/>
        <c:crosses val="autoZero"/>
        <c:auto val="1"/>
        <c:lblAlgn val="ctr"/>
        <c:lblOffset val="100"/>
        <c:noMultiLvlLbl val="0"/>
      </c:catAx>
      <c:valAx>
        <c:axId val="1636422640"/>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14757885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05-4B6E-816A-0BE1CA87AE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05-4B6E-816A-0BE1CA87AE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05-4B6E-816A-0BE1CA87AE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05-4B6E-816A-0BE1CA87AE11}"/>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'Q11'!$A$3:$A$6</c:f>
              <c:strCache>
                <c:ptCount val="4"/>
                <c:pt idx="0">
                  <c:v>Somewhat accurate</c:v>
                </c:pt>
                <c:pt idx="1">
                  <c:v>Very accurate</c:v>
                </c:pt>
                <c:pt idx="2">
                  <c:v>No opinion</c:v>
                </c:pt>
                <c:pt idx="3">
                  <c:v>Very inaccurate</c:v>
                </c:pt>
              </c:strCache>
            </c:strRef>
          </c:cat>
          <c:val>
            <c:numRef>
              <c:f>'Q11'!$C$3:$C$6</c:f>
              <c:numCache>
                <c:formatCode>0%</c:formatCode>
                <c:ptCount val="4"/>
                <c:pt idx="0">
                  <c:v>0.40086206896551724</c:v>
                </c:pt>
                <c:pt idx="1">
                  <c:v>0.375</c:v>
                </c:pt>
                <c:pt idx="2">
                  <c:v>0.1336206896551724</c:v>
                </c:pt>
                <c:pt idx="3">
                  <c:v>9.0517241379310345E-2</c:v>
                </c:pt>
              </c:numCache>
            </c:numRef>
          </c:val>
          <c:extLst>
            <c:ext xmlns:c16="http://schemas.microsoft.com/office/drawing/2014/chart" uri="{C3380CC4-5D6E-409C-BE32-E72D297353CC}">
              <c16:uniqueId val="{00000008-6B05-4B6E-816A-0BE1CA87AE1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'Q12'!$C$28</c:f>
              <c:strCache>
                <c:ptCount val="1"/>
                <c:pt idx="0">
                  <c:v>Very effective</c:v>
                </c:pt>
              </c:strCache>
            </c:strRef>
          </c:tx>
          <c:spPr>
            <a:solidFill>
              <a:schemeClr val="accent1"/>
            </a:solidFill>
            <a:ln>
              <a:noFill/>
            </a:ln>
            <a:effectLst/>
          </c:spPr>
          <c:invertIfNegative val="0"/>
          <c:cat>
            <c:strRef>
              <c:f>'Q12'!$B$29:$B$39</c:f>
              <c:strCache>
                <c:ptCount val="11"/>
                <c:pt idx="0">
                  <c:v> Supporting Small Business Exporters</c:v>
                </c:pt>
                <c:pt idx="1">
                  <c:v>Promoting its services to the general business community</c:v>
                </c:pt>
                <c:pt idx="2">
                  <c:v>Partnering with Bankers</c:v>
                </c:pt>
                <c:pt idx="3">
                  <c:v>Providing competitive financing of foreign projects for U.S. suppliers</c:v>
                </c:pt>
                <c:pt idx="4">
                  <c:v>Increasing awareness and support with business associations</c:v>
                </c:pt>
                <c:pt idx="5">
                  <c:v>Partnering with Insurance Brokers</c:v>
                </c:pt>
                <c:pt idx="6">
                  <c:v>Targeting its services to underserved markets</c:v>
                </c:pt>
                <c:pt idx="7">
                  <c:v>Developing and managing an effective workforce for EXIM</c:v>
                </c:pt>
                <c:pt idx="8">
                  <c:v>Garnering support from Congress</c:v>
                </c:pt>
                <c:pt idx="9">
                  <c:v>Developing new and innovative products</c:v>
                </c:pt>
                <c:pt idx="10">
                  <c:v>Bolstering U.S. Competitiveness with China</c:v>
                </c:pt>
              </c:strCache>
            </c:strRef>
          </c:cat>
          <c:val>
            <c:numRef>
              <c:f>'Q12'!$C$29:$C$39</c:f>
              <c:numCache>
                <c:formatCode>0%</c:formatCode>
                <c:ptCount val="11"/>
                <c:pt idx="0">
                  <c:v>0.55603448275862066</c:v>
                </c:pt>
                <c:pt idx="1">
                  <c:v>0.36363636363636365</c:v>
                </c:pt>
                <c:pt idx="2">
                  <c:v>0.47619047619047616</c:v>
                </c:pt>
                <c:pt idx="3">
                  <c:v>0.42424242424242425</c:v>
                </c:pt>
                <c:pt idx="4">
                  <c:v>0.34782608695652173</c:v>
                </c:pt>
                <c:pt idx="5">
                  <c:v>0.44588744588744589</c:v>
                </c:pt>
                <c:pt idx="6">
                  <c:v>0.23376623376623376</c:v>
                </c:pt>
                <c:pt idx="7">
                  <c:v>0.27272727272727271</c:v>
                </c:pt>
                <c:pt idx="8">
                  <c:v>0.21739130434782608</c:v>
                </c:pt>
                <c:pt idx="9">
                  <c:v>0.26293103448275862</c:v>
                </c:pt>
                <c:pt idx="10">
                  <c:v>0.21212121212121213</c:v>
                </c:pt>
              </c:numCache>
            </c:numRef>
          </c:val>
          <c:extLst>
            <c:ext xmlns:c16="http://schemas.microsoft.com/office/drawing/2014/chart" uri="{C3380CC4-5D6E-409C-BE32-E72D297353CC}">
              <c16:uniqueId val="{00000000-A5AC-43C2-AFF3-CF2DC00ED7D7}"/>
            </c:ext>
          </c:extLst>
        </c:ser>
        <c:ser>
          <c:idx val="1"/>
          <c:order val="1"/>
          <c:tx>
            <c:strRef>
              <c:f>'Q12'!$D$28</c:f>
              <c:strCache>
                <c:ptCount val="1"/>
                <c:pt idx="0">
                  <c:v>Moderately effective</c:v>
                </c:pt>
              </c:strCache>
            </c:strRef>
          </c:tx>
          <c:spPr>
            <a:solidFill>
              <a:schemeClr val="accent2"/>
            </a:solidFill>
            <a:ln>
              <a:noFill/>
            </a:ln>
            <a:effectLst/>
          </c:spPr>
          <c:invertIfNegative val="0"/>
          <c:cat>
            <c:strRef>
              <c:f>'Q12'!$B$29:$B$39</c:f>
              <c:strCache>
                <c:ptCount val="11"/>
                <c:pt idx="0">
                  <c:v> Supporting Small Business Exporters</c:v>
                </c:pt>
                <c:pt idx="1">
                  <c:v>Promoting its services to the general business community</c:v>
                </c:pt>
                <c:pt idx="2">
                  <c:v>Partnering with Bankers</c:v>
                </c:pt>
                <c:pt idx="3">
                  <c:v>Providing competitive financing of foreign projects for U.S. suppliers</c:v>
                </c:pt>
                <c:pt idx="4">
                  <c:v>Increasing awareness and support with business associations</c:v>
                </c:pt>
                <c:pt idx="5">
                  <c:v>Partnering with Insurance Brokers</c:v>
                </c:pt>
                <c:pt idx="6">
                  <c:v>Targeting its services to underserved markets</c:v>
                </c:pt>
                <c:pt idx="7">
                  <c:v>Developing and managing an effective workforce for EXIM</c:v>
                </c:pt>
                <c:pt idx="8">
                  <c:v>Garnering support from Congress</c:v>
                </c:pt>
                <c:pt idx="9">
                  <c:v>Developing new and innovative products</c:v>
                </c:pt>
                <c:pt idx="10">
                  <c:v>Bolstering U.S. Competitiveness with China</c:v>
                </c:pt>
              </c:strCache>
            </c:strRef>
          </c:cat>
          <c:val>
            <c:numRef>
              <c:f>'Q12'!$D$29:$D$39</c:f>
              <c:numCache>
                <c:formatCode>0%</c:formatCode>
                <c:ptCount val="11"/>
                <c:pt idx="0">
                  <c:v>0.25</c:v>
                </c:pt>
                <c:pt idx="1">
                  <c:v>0.38528138528138528</c:v>
                </c:pt>
                <c:pt idx="2">
                  <c:v>0.24242424242424243</c:v>
                </c:pt>
                <c:pt idx="3">
                  <c:v>0.2813852813852814</c:v>
                </c:pt>
                <c:pt idx="4">
                  <c:v>0.34782608695652173</c:v>
                </c:pt>
                <c:pt idx="5">
                  <c:v>0.19913419913419914</c:v>
                </c:pt>
                <c:pt idx="6">
                  <c:v>0.33766233766233766</c:v>
                </c:pt>
                <c:pt idx="7">
                  <c:v>0.2857142857142857</c:v>
                </c:pt>
                <c:pt idx="8">
                  <c:v>0.33043478260869563</c:v>
                </c:pt>
                <c:pt idx="9">
                  <c:v>0.28448275862068967</c:v>
                </c:pt>
                <c:pt idx="10">
                  <c:v>0.33333333333333331</c:v>
                </c:pt>
              </c:numCache>
            </c:numRef>
          </c:val>
          <c:extLst>
            <c:ext xmlns:c16="http://schemas.microsoft.com/office/drawing/2014/chart" uri="{C3380CC4-5D6E-409C-BE32-E72D297353CC}">
              <c16:uniqueId val="{00000001-A5AC-43C2-AFF3-CF2DC00ED7D7}"/>
            </c:ext>
          </c:extLst>
        </c:ser>
        <c:ser>
          <c:idx val="2"/>
          <c:order val="2"/>
          <c:tx>
            <c:strRef>
              <c:f>'Q12'!$E$28</c:f>
              <c:strCache>
                <c:ptCount val="1"/>
                <c:pt idx="0">
                  <c:v>Slightly effective</c:v>
                </c:pt>
              </c:strCache>
            </c:strRef>
          </c:tx>
          <c:spPr>
            <a:solidFill>
              <a:schemeClr val="accent3"/>
            </a:solidFill>
            <a:ln>
              <a:noFill/>
            </a:ln>
            <a:effectLst/>
          </c:spPr>
          <c:invertIfNegative val="0"/>
          <c:cat>
            <c:strRef>
              <c:f>'Q12'!$B$29:$B$39</c:f>
              <c:strCache>
                <c:ptCount val="11"/>
                <c:pt idx="0">
                  <c:v> Supporting Small Business Exporters</c:v>
                </c:pt>
                <c:pt idx="1">
                  <c:v>Promoting its services to the general business community</c:v>
                </c:pt>
                <c:pt idx="2">
                  <c:v>Partnering with Bankers</c:v>
                </c:pt>
                <c:pt idx="3">
                  <c:v>Providing competitive financing of foreign projects for U.S. suppliers</c:v>
                </c:pt>
                <c:pt idx="4">
                  <c:v>Increasing awareness and support with business associations</c:v>
                </c:pt>
                <c:pt idx="5">
                  <c:v>Partnering with Insurance Brokers</c:v>
                </c:pt>
                <c:pt idx="6">
                  <c:v>Targeting its services to underserved markets</c:v>
                </c:pt>
                <c:pt idx="7">
                  <c:v>Developing and managing an effective workforce for EXIM</c:v>
                </c:pt>
                <c:pt idx="8">
                  <c:v>Garnering support from Congress</c:v>
                </c:pt>
                <c:pt idx="9">
                  <c:v>Developing new and innovative products</c:v>
                </c:pt>
                <c:pt idx="10">
                  <c:v>Bolstering U.S. Competitiveness with China</c:v>
                </c:pt>
              </c:strCache>
            </c:strRef>
          </c:cat>
          <c:val>
            <c:numRef>
              <c:f>'Q12'!$E$29:$E$39</c:f>
              <c:numCache>
                <c:formatCode>0%</c:formatCode>
                <c:ptCount val="11"/>
                <c:pt idx="0">
                  <c:v>8.1896551724137928E-2</c:v>
                </c:pt>
                <c:pt idx="1">
                  <c:v>0.12987012987012986</c:v>
                </c:pt>
                <c:pt idx="2">
                  <c:v>7.3593073593073599E-2</c:v>
                </c:pt>
                <c:pt idx="3">
                  <c:v>9.0909090909090912E-2</c:v>
                </c:pt>
                <c:pt idx="4">
                  <c:v>0.13043478260869565</c:v>
                </c:pt>
                <c:pt idx="5">
                  <c:v>5.1948051948051951E-2</c:v>
                </c:pt>
                <c:pt idx="6">
                  <c:v>0.15584415584415584</c:v>
                </c:pt>
                <c:pt idx="7">
                  <c:v>8.2251082251082255E-2</c:v>
                </c:pt>
                <c:pt idx="8">
                  <c:v>0.16521739130434782</c:v>
                </c:pt>
                <c:pt idx="9">
                  <c:v>0.16379310344827586</c:v>
                </c:pt>
                <c:pt idx="10">
                  <c:v>0.1038961038961039</c:v>
                </c:pt>
              </c:numCache>
            </c:numRef>
          </c:val>
          <c:extLst>
            <c:ext xmlns:c16="http://schemas.microsoft.com/office/drawing/2014/chart" uri="{C3380CC4-5D6E-409C-BE32-E72D297353CC}">
              <c16:uniqueId val="{00000002-A5AC-43C2-AFF3-CF2DC00ED7D7}"/>
            </c:ext>
          </c:extLst>
        </c:ser>
        <c:ser>
          <c:idx val="3"/>
          <c:order val="3"/>
          <c:tx>
            <c:strRef>
              <c:f>'Q12'!$F$28</c:f>
              <c:strCache>
                <c:ptCount val="1"/>
                <c:pt idx="0">
                  <c:v>Not effective at all</c:v>
                </c:pt>
              </c:strCache>
            </c:strRef>
          </c:tx>
          <c:spPr>
            <a:solidFill>
              <a:schemeClr val="accent4"/>
            </a:solidFill>
            <a:ln>
              <a:noFill/>
            </a:ln>
            <a:effectLst/>
          </c:spPr>
          <c:invertIfNegative val="0"/>
          <c:cat>
            <c:strRef>
              <c:f>'Q12'!$B$29:$B$39</c:f>
              <c:strCache>
                <c:ptCount val="11"/>
                <c:pt idx="0">
                  <c:v> Supporting Small Business Exporters</c:v>
                </c:pt>
                <c:pt idx="1">
                  <c:v>Promoting its services to the general business community</c:v>
                </c:pt>
                <c:pt idx="2">
                  <c:v>Partnering with Bankers</c:v>
                </c:pt>
                <c:pt idx="3">
                  <c:v>Providing competitive financing of foreign projects for U.S. suppliers</c:v>
                </c:pt>
                <c:pt idx="4">
                  <c:v>Increasing awareness and support with business associations</c:v>
                </c:pt>
                <c:pt idx="5">
                  <c:v>Partnering with Insurance Brokers</c:v>
                </c:pt>
                <c:pt idx="6">
                  <c:v>Targeting its services to underserved markets</c:v>
                </c:pt>
                <c:pt idx="7">
                  <c:v>Developing and managing an effective workforce for EXIM</c:v>
                </c:pt>
                <c:pt idx="8">
                  <c:v>Garnering support from Congress</c:v>
                </c:pt>
                <c:pt idx="9">
                  <c:v>Developing new and innovative products</c:v>
                </c:pt>
                <c:pt idx="10">
                  <c:v>Bolstering U.S. Competitiveness with China</c:v>
                </c:pt>
              </c:strCache>
            </c:strRef>
          </c:cat>
          <c:val>
            <c:numRef>
              <c:f>'Q12'!$F$29:$F$39</c:f>
              <c:numCache>
                <c:formatCode>0%</c:formatCode>
                <c:ptCount val="11"/>
                <c:pt idx="0">
                  <c:v>5.1724137931034482E-2</c:v>
                </c:pt>
                <c:pt idx="1">
                  <c:v>4.7619047619047616E-2</c:v>
                </c:pt>
                <c:pt idx="2">
                  <c:v>8.658008658008658E-3</c:v>
                </c:pt>
                <c:pt idx="3">
                  <c:v>4.3290043290043288E-2</c:v>
                </c:pt>
                <c:pt idx="4">
                  <c:v>6.0869565217391307E-2</c:v>
                </c:pt>
                <c:pt idx="5">
                  <c:v>1.7316017316017316E-2</c:v>
                </c:pt>
                <c:pt idx="6">
                  <c:v>6.4935064935064929E-2</c:v>
                </c:pt>
                <c:pt idx="7">
                  <c:v>4.7619047619047616E-2</c:v>
                </c:pt>
                <c:pt idx="8">
                  <c:v>4.7826086956521741E-2</c:v>
                </c:pt>
                <c:pt idx="9">
                  <c:v>7.7586206896551727E-2</c:v>
                </c:pt>
                <c:pt idx="10">
                  <c:v>6.4935064935064929E-2</c:v>
                </c:pt>
              </c:numCache>
            </c:numRef>
          </c:val>
          <c:extLst>
            <c:ext xmlns:c16="http://schemas.microsoft.com/office/drawing/2014/chart" uri="{C3380CC4-5D6E-409C-BE32-E72D297353CC}">
              <c16:uniqueId val="{00000003-A5AC-43C2-AFF3-CF2DC00ED7D7}"/>
            </c:ext>
          </c:extLst>
        </c:ser>
        <c:ser>
          <c:idx val="4"/>
          <c:order val="4"/>
          <c:tx>
            <c:strRef>
              <c:f>'Q12'!$G$28</c:f>
              <c:strCache>
                <c:ptCount val="1"/>
                <c:pt idx="0">
                  <c:v>No Opinion</c:v>
                </c:pt>
              </c:strCache>
            </c:strRef>
          </c:tx>
          <c:spPr>
            <a:solidFill>
              <a:schemeClr val="accent5"/>
            </a:solidFill>
            <a:ln>
              <a:noFill/>
            </a:ln>
            <a:effectLst/>
          </c:spPr>
          <c:invertIfNegative val="0"/>
          <c:cat>
            <c:strRef>
              <c:f>'Q12'!$B$29:$B$39</c:f>
              <c:strCache>
                <c:ptCount val="11"/>
                <c:pt idx="0">
                  <c:v> Supporting Small Business Exporters</c:v>
                </c:pt>
                <c:pt idx="1">
                  <c:v>Promoting its services to the general business community</c:v>
                </c:pt>
                <c:pt idx="2">
                  <c:v>Partnering with Bankers</c:v>
                </c:pt>
                <c:pt idx="3">
                  <c:v>Providing competitive financing of foreign projects for U.S. suppliers</c:v>
                </c:pt>
                <c:pt idx="4">
                  <c:v>Increasing awareness and support with business associations</c:v>
                </c:pt>
                <c:pt idx="5">
                  <c:v>Partnering with Insurance Brokers</c:v>
                </c:pt>
                <c:pt idx="6">
                  <c:v>Targeting its services to underserved markets</c:v>
                </c:pt>
                <c:pt idx="7">
                  <c:v>Developing and managing an effective workforce for EXIM</c:v>
                </c:pt>
                <c:pt idx="8">
                  <c:v>Garnering support from Congress</c:v>
                </c:pt>
                <c:pt idx="9">
                  <c:v>Developing new and innovative products</c:v>
                </c:pt>
                <c:pt idx="10">
                  <c:v>Bolstering U.S. Competitiveness with China</c:v>
                </c:pt>
              </c:strCache>
            </c:strRef>
          </c:cat>
          <c:val>
            <c:numRef>
              <c:f>'Q12'!$G$29:$G$39</c:f>
              <c:numCache>
                <c:formatCode>0%</c:formatCode>
                <c:ptCount val="11"/>
                <c:pt idx="0">
                  <c:v>6.0344827586206899E-2</c:v>
                </c:pt>
                <c:pt idx="1">
                  <c:v>7.3593073593073599E-2</c:v>
                </c:pt>
                <c:pt idx="2">
                  <c:v>0.19913419913419914</c:v>
                </c:pt>
                <c:pt idx="3">
                  <c:v>0.16017316017316016</c:v>
                </c:pt>
                <c:pt idx="4">
                  <c:v>0.11304347826086956</c:v>
                </c:pt>
                <c:pt idx="5">
                  <c:v>0.2857142857142857</c:v>
                </c:pt>
                <c:pt idx="6">
                  <c:v>0.20779220779220781</c:v>
                </c:pt>
                <c:pt idx="7">
                  <c:v>0.31168831168831168</c:v>
                </c:pt>
                <c:pt idx="8">
                  <c:v>0.2391304347826087</c:v>
                </c:pt>
                <c:pt idx="9">
                  <c:v>0.21120689655172414</c:v>
                </c:pt>
                <c:pt idx="10">
                  <c:v>0.2857142857142857</c:v>
                </c:pt>
              </c:numCache>
            </c:numRef>
          </c:val>
          <c:extLst>
            <c:ext xmlns:c16="http://schemas.microsoft.com/office/drawing/2014/chart" uri="{C3380CC4-5D6E-409C-BE32-E72D297353CC}">
              <c16:uniqueId val="{00000004-A5AC-43C2-AFF3-CF2DC00ED7D7}"/>
            </c:ext>
          </c:extLst>
        </c:ser>
        <c:dLbls>
          <c:showLegendKey val="0"/>
          <c:showVal val="0"/>
          <c:showCatName val="0"/>
          <c:showSerName val="0"/>
          <c:showPercent val="0"/>
          <c:showBubbleSize val="0"/>
        </c:dLbls>
        <c:gapWidth val="150"/>
        <c:overlap val="100"/>
        <c:axId val="1627512976"/>
        <c:axId val="2062115951"/>
      </c:barChart>
      <c:catAx>
        <c:axId val="1627512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2115951"/>
        <c:crosses val="autoZero"/>
        <c:auto val="1"/>
        <c:lblAlgn val="ctr"/>
        <c:lblOffset val="100"/>
        <c:noMultiLvlLbl val="0"/>
      </c:catAx>
      <c:valAx>
        <c:axId val="2062115951"/>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751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96322345788197"/>
          <c:y val="6.6977398658501025E-2"/>
          <c:w val="0.64331509168760859"/>
          <c:h val="0.6450915718868475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63-4EB6-B817-B563EB08BD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63-4EB6-B817-B563EB08BD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63-4EB6-B817-B563EB08BD76}"/>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'Q2'!$A$1:$A$3</c:f>
              <c:strCache>
                <c:ptCount val="3"/>
                <c:pt idx="0">
                  <c:v>Not familiar</c:v>
                </c:pt>
                <c:pt idx="1">
                  <c:v>Familiar with EXIM and its Products/Services</c:v>
                </c:pt>
                <c:pt idx="2">
                  <c:v>Somewhat familiar with EXIM but not too familiar with its Products/Services</c:v>
                </c:pt>
              </c:strCache>
            </c:strRef>
          </c:cat>
          <c:val>
            <c:numRef>
              <c:f>'Q2'!$C$1:$C$3</c:f>
              <c:numCache>
                <c:formatCode>0%</c:formatCode>
                <c:ptCount val="3"/>
                <c:pt idx="0">
                  <c:v>5.6521739130434782E-2</c:v>
                </c:pt>
                <c:pt idx="1">
                  <c:v>0.70869565217391306</c:v>
                </c:pt>
                <c:pt idx="2">
                  <c:v>0.23478260869565218</c:v>
                </c:pt>
              </c:numCache>
            </c:numRef>
          </c:val>
          <c:extLst>
            <c:ext xmlns:c16="http://schemas.microsoft.com/office/drawing/2014/chart" uri="{C3380CC4-5D6E-409C-BE32-E72D297353CC}">
              <c16:uniqueId val="{00000006-BE63-4EB6-B817-B563EB08BD7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9039761687529008E-2"/>
          <c:y val="0.71011083245086304"/>
          <c:w val="0.96192047662494196"/>
          <c:h val="0.2780015588055979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9039761687529008E-2"/>
          <c:y val="0.71011083245086304"/>
          <c:w val="0.96192047662494196"/>
          <c:h val="0.2780015588055979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92-4745-A204-643637DF56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92-4745-A204-643637DF56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92-4745-A204-643637DF56D7}"/>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'Q3'!$A$1:$A$3</c:f>
              <c:strCache>
                <c:ptCount val="3"/>
                <c:pt idx="0">
                  <c:v>Recent (within three years or so)</c:v>
                </c:pt>
                <c:pt idx="1">
                  <c:v>Not recent (over three years)</c:v>
                </c:pt>
                <c:pt idx="2">
                  <c:v>No prior interaction with EXIM</c:v>
                </c:pt>
              </c:strCache>
            </c:strRef>
          </c:cat>
          <c:val>
            <c:numRef>
              <c:f>'Q3'!$B$1:$B$3</c:f>
              <c:numCache>
                <c:formatCode>0%</c:formatCode>
                <c:ptCount val="3"/>
                <c:pt idx="0">
                  <c:v>0.70386266094420602</c:v>
                </c:pt>
                <c:pt idx="1">
                  <c:v>0.18025751072961374</c:v>
                </c:pt>
                <c:pt idx="2">
                  <c:v>0.11587982832618025</c:v>
                </c:pt>
              </c:numCache>
            </c:numRef>
          </c:val>
          <c:extLst>
            <c:ext xmlns:c16="http://schemas.microsoft.com/office/drawing/2014/chart" uri="{C3380CC4-5D6E-409C-BE32-E72D297353CC}">
              <c16:uniqueId val="{00000006-C592-4745-A204-643637DF56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'Q4'!$A$1:$A$5</c:f>
              <c:strCache>
                <c:ptCount val="5"/>
                <c:pt idx="0">
                  <c:v>Strongly agree</c:v>
                </c:pt>
                <c:pt idx="1">
                  <c:v>Somewhat agree</c:v>
                </c:pt>
                <c:pt idx="2">
                  <c:v>Neither agree nor disagree</c:v>
                </c:pt>
                <c:pt idx="3">
                  <c:v>Somewhat disagree</c:v>
                </c:pt>
                <c:pt idx="4">
                  <c:v>Strongly disagree</c:v>
                </c:pt>
              </c:strCache>
            </c:strRef>
          </c:cat>
          <c:val>
            <c:numRef>
              <c:f>'Q4'!$B$1:$B$5</c:f>
              <c:numCache>
                <c:formatCode>0%</c:formatCode>
                <c:ptCount val="5"/>
                <c:pt idx="0">
                  <c:v>0.64255319148936174</c:v>
                </c:pt>
                <c:pt idx="1">
                  <c:v>0.22978723404255319</c:v>
                </c:pt>
                <c:pt idx="2">
                  <c:v>9.3617021276595741E-2</c:v>
                </c:pt>
                <c:pt idx="3">
                  <c:v>2.553191489361702E-2</c:v>
                </c:pt>
                <c:pt idx="4">
                  <c:v>8.5106382978723406E-3</c:v>
                </c:pt>
              </c:numCache>
            </c:numRef>
          </c:val>
          <c:extLst>
            <c:ext xmlns:c16="http://schemas.microsoft.com/office/drawing/2014/chart" uri="{C3380CC4-5D6E-409C-BE32-E72D297353CC}">
              <c16:uniqueId val="{00000000-FA0E-4EAE-83AB-EC8929C24D29}"/>
            </c:ext>
          </c:extLst>
        </c:ser>
        <c:dLbls>
          <c:showLegendKey val="0"/>
          <c:showVal val="0"/>
          <c:showCatName val="0"/>
          <c:showSerName val="0"/>
          <c:showPercent val="0"/>
          <c:showBubbleSize val="0"/>
        </c:dLbls>
        <c:gapWidth val="182"/>
        <c:axId val="804944512"/>
        <c:axId val="1064968687"/>
      </c:barChart>
      <c:catAx>
        <c:axId val="804944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64968687"/>
        <c:crosses val="autoZero"/>
        <c:auto val="1"/>
        <c:lblAlgn val="ctr"/>
        <c:lblOffset val="100"/>
        <c:noMultiLvlLbl val="0"/>
      </c:catAx>
      <c:valAx>
        <c:axId val="10649686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494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'Q6'!$B$11</c:f>
              <c:strCache>
                <c:ptCount val="1"/>
                <c:pt idx="0">
                  <c:v>Customer Support</c:v>
                </c:pt>
              </c:strCache>
            </c:strRef>
          </c:tx>
          <c:spPr>
            <a:solidFill>
              <a:schemeClr val="accent1"/>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'Q6'!$B$12:$B$16</c:f>
              <c:numCache>
                <c:formatCode>0%</c:formatCode>
                <c:ptCount val="5"/>
                <c:pt idx="0">
                  <c:v>0.26521739130434785</c:v>
                </c:pt>
                <c:pt idx="1">
                  <c:v>0.41304347826086957</c:v>
                </c:pt>
                <c:pt idx="2">
                  <c:v>0.25217391304347825</c:v>
                </c:pt>
                <c:pt idx="3">
                  <c:v>4.3478260869565216E-2</c:v>
                </c:pt>
                <c:pt idx="4">
                  <c:v>2.6086956521739129E-2</c:v>
                </c:pt>
              </c:numCache>
            </c:numRef>
          </c:val>
          <c:extLst>
            <c:ext xmlns:c16="http://schemas.microsoft.com/office/drawing/2014/chart" uri="{C3380CC4-5D6E-409C-BE32-E72D297353CC}">
              <c16:uniqueId val="{00000000-6FA6-4306-B87F-9E1A0998C7DE}"/>
            </c:ext>
          </c:extLst>
        </c:ser>
        <c:ser>
          <c:idx val="1"/>
          <c:order val="1"/>
          <c:tx>
            <c:strRef>
              <c:f>'Q6'!$C$11</c:f>
              <c:strCache>
                <c:ptCount val="1"/>
                <c:pt idx="0">
                  <c:v>Technical Content</c:v>
                </c:pt>
              </c:strCache>
            </c:strRef>
          </c:tx>
          <c:spPr>
            <a:solidFill>
              <a:schemeClr val="accent2"/>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'Q6'!$C$12:$C$16</c:f>
              <c:numCache>
                <c:formatCode>0%</c:formatCode>
                <c:ptCount val="5"/>
                <c:pt idx="0">
                  <c:v>0.2608695652173913</c:v>
                </c:pt>
                <c:pt idx="1">
                  <c:v>0.41304347826086957</c:v>
                </c:pt>
                <c:pt idx="2">
                  <c:v>0.22608695652173913</c:v>
                </c:pt>
                <c:pt idx="3">
                  <c:v>8.2608695652173908E-2</c:v>
                </c:pt>
                <c:pt idx="4">
                  <c:v>1.7391304347826087E-2</c:v>
                </c:pt>
              </c:numCache>
            </c:numRef>
          </c:val>
          <c:extLst>
            <c:ext xmlns:c16="http://schemas.microsoft.com/office/drawing/2014/chart" uri="{C3380CC4-5D6E-409C-BE32-E72D297353CC}">
              <c16:uniqueId val="{00000001-6FA6-4306-B87F-9E1A0998C7DE}"/>
            </c:ext>
          </c:extLst>
        </c:ser>
        <c:ser>
          <c:idx val="2"/>
          <c:order val="2"/>
          <c:tx>
            <c:strRef>
              <c:f>'Q6'!$D$11</c:f>
              <c:strCache>
                <c:ptCount val="1"/>
                <c:pt idx="0">
                  <c:v>Ease of Use</c:v>
                </c:pt>
              </c:strCache>
            </c:strRef>
          </c:tx>
          <c:spPr>
            <a:solidFill>
              <a:schemeClr val="accent3"/>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'Q6'!$D$12:$D$16</c:f>
              <c:numCache>
                <c:formatCode>0%</c:formatCode>
                <c:ptCount val="5"/>
                <c:pt idx="0">
                  <c:v>0.19130434782608696</c:v>
                </c:pt>
                <c:pt idx="1">
                  <c:v>0.32173913043478258</c:v>
                </c:pt>
                <c:pt idx="2">
                  <c:v>0.31739130434782609</c:v>
                </c:pt>
                <c:pt idx="3">
                  <c:v>0.12608695652173912</c:v>
                </c:pt>
                <c:pt idx="4">
                  <c:v>4.3478260869565216E-2</c:v>
                </c:pt>
              </c:numCache>
            </c:numRef>
          </c:val>
          <c:extLst>
            <c:ext xmlns:c16="http://schemas.microsoft.com/office/drawing/2014/chart" uri="{C3380CC4-5D6E-409C-BE32-E72D297353CC}">
              <c16:uniqueId val="{00000002-6FA6-4306-B87F-9E1A0998C7DE}"/>
            </c:ext>
          </c:extLst>
        </c:ser>
        <c:ser>
          <c:idx val="3"/>
          <c:order val="3"/>
          <c:tx>
            <c:strRef>
              <c:f>'Q6'!$E$11</c:f>
              <c:strCache>
                <c:ptCount val="1"/>
                <c:pt idx="0">
                  <c:v>Timeliness of Delivery</c:v>
                </c:pt>
              </c:strCache>
            </c:strRef>
          </c:tx>
          <c:spPr>
            <a:solidFill>
              <a:schemeClr val="accent4"/>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'Q6'!$E$12:$E$16</c:f>
              <c:numCache>
                <c:formatCode>0%</c:formatCode>
                <c:ptCount val="5"/>
                <c:pt idx="0">
                  <c:v>0.21739130434782608</c:v>
                </c:pt>
                <c:pt idx="1">
                  <c:v>0.35652173913043478</c:v>
                </c:pt>
                <c:pt idx="2">
                  <c:v>0.29565217391304349</c:v>
                </c:pt>
                <c:pt idx="3">
                  <c:v>7.8260869565217397E-2</c:v>
                </c:pt>
                <c:pt idx="4">
                  <c:v>5.2173913043478258E-2</c:v>
                </c:pt>
              </c:numCache>
            </c:numRef>
          </c:val>
          <c:extLst>
            <c:ext xmlns:c16="http://schemas.microsoft.com/office/drawing/2014/chart" uri="{C3380CC4-5D6E-409C-BE32-E72D297353CC}">
              <c16:uniqueId val="{00000003-6FA6-4306-B87F-9E1A0998C7DE}"/>
            </c:ext>
          </c:extLst>
        </c:ser>
        <c:dLbls>
          <c:showLegendKey val="0"/>
          <c:showVal val="0"/>
          <c:showCatName val="0"/>
          <c:showSerName val="0"/>
          <c:showPercent val="0"/>
          <c:showBubbleSize val="0"/>
        </c:dLbls>
        <c:gapWidth val="219"/>
        <c:overlap val="-27"/>
        <c:axId val="1028547919"/>
        <c:axId val="1239900815"/>
      </c:barChart>
      <c:catAx>
        <c:axId val="102854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39900815"/>
        <c:crosses val="autoZero"/>
        <c:auto val="1"/>
        <c:lblAlgn val="ctr"/>
        <c:lblOffset val="100"/>
        <c:noMultiLvlLbl val="0"/>
      </c:catAx>
      <c:valAx>
        <c:axId val="1239900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854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'Q6'!$B$11</c:f>
              <c:strCache>
                <c:ptCount val="1"/>
                <c:pt idx="0">
                  <c:v>Customer Support</c:v>
                </c:pt>
              </c:strCache>
            </c:strRef>
          </c:tx>
          <c:spPr>
            <a:solidFill>
              <a:schemeClr val="accent1"/>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'Q6'!$B$12:$B$16</c:f>
              <c:numCache>
                <c:formatCode>0%</c:formatCode>
                <c:ptCount val="5"/>
                <c:pt idx="0">
                  <c:v>0.26521739130434785</c:v>
                </c:pt>
                <c:pt idx="1">
                  <c:v>0.41304347826086957</c:v>
                </c:pt>
                <c:pt idx="2">
                  <c:v>0.25217391304347825</c:v>
                </c:pt>
                <c:pt idx="3">
                  <c:v>4.3478260869565216E-2</c:v>
                </c:pt>
                <c:pt idx="4">
                  <c:v>2.6086956521739129E-2</c:v>
                </c:pt>
              </c:numCache>
            </c:numRef>
          </c:val>
          <c:extLst>
            <c:ext xmlns:c16="http://schemas.microsoft.com/office/drawing/2014/chart" uri="{C3380CC4-5D6E-409C-BE32-E72D297353CC}">
              <c16:uniqueId val="{00000000-6FA6-4306-B87F-9E1A0998C7DE}"/>
            </c:ext>
          </c:extLst>
        </c:ser>
        <c:ser>
          <c:idx val="1"/>
          <c:order val="1"/>
          <c:tx>
            <c:strRef>
              <c:f>'Q6'!$C$11</c:f>
              <c:strCache>
                <c:ptCount val="1"/>
                <c:pt idx="0">
                  <c:v>Technical Content</c:v>
                </c:pt>
              </c:strCache>
            </c:strRef>
          </c:tx>
          <c:spPr>
            <a:solidFill>
              <a:schemeClr val="accent2"/>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'Q6'!$C$12:$C$16</c:f>
              <c:numCache>
                <c:formatCode>0%</c:formatCode>
                <c:ptCount val="5"/>
                <c:pt idx="0">
                  <c:v>0.2608695652173913</c:v>
                </c:pt>
                <c:pt idx="1">
                  <c:v>0.41304347826086957</c:v>
                </c:pt>
                <c:pt idx="2">
                  <c:v>0.22608695652173913</c:v>
                </c:pt>
                <c:pt idx="3">
                  <c:v>8.2608695652173908E-2</c:v>
                </c:pt>
                <c:pt idx="4">
                  <c:v>1.7391304347826087E-2</c:v>
                </c:pt>
              </c:numCache>
            </c:numRef>
          </c:val>
          <c:extLst>
            <c:ext xmlns:c16="http://schemas.microsoft.com/office/drawing/2014/chart" uri="{C3380CC4-5D6E-409C-BE32-E72D297353CC}">
              <c16:uniqueId val="{00000001-6FA6-4306-B87F-9E1A0998C7DE}"/>
            </c:ext>
          </c:extLst>
        </c:ser>
        <c:ser>
          <c:idx val="2"/>
          <c:order val="2"/>
          <c:tx>
            <c:strRef>
              <c:f>'Q6'!$D$11</c:f>
              <c:strCache>
                <c:ptCount val="1"/>
                <c:pt idx="0">
                  <c:v>Ease of Use</c:v>
                </c:pt>
              </c:strCache>
            </c:strRef>
          </c:tx>
          <c:spPr>
            <a:solidFill>
              <a:schemeClr val="accent3"/>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'Q6'!$D$12:$D$16</c:f>
              <c:numCache>
                <c:formatCode>0%</c:formatCode>
                <c:ptCount val="5"/>
                <c:pt idx="0">
                  <c:v>0.19130434782608696</c:v>
                </c:pt>
                <c:pt idx="1">
                  <c:v>0.32173913043478258</c:v>
                </c:pt>
                <c:pt idx="2">
                  <c:v>0.31739130434782609</c:v>
                </c:pt>
                <c:pt idx="3">
                  <c:v>0.12608695652173912</c:v>
                </c:pt>
                <c:pt idx="4">
                  <c:v>4.3478260869565216E-2</c:v>
                </c:pt>
              </c:numCache>
            </c:numRef>
          </c:val>
          <c:extLst>
            <c:ext xmlns:c16="http://schemas.microsoft.com/office/drawing/2014/chart" uri="{C3380CC4-5D6E-409C-BE32-E72D297353CC}">
              <c16:uniqueId val="{00000002-6FA6-4306-B87F-9E1A0998C7DE}"/>
            </c:ext>
          </c:extLst>
        </c:ser>
        <c:ser>
          <c:idx val="3"/>
          <c:order val="3"/>
          <c:tx>
            <c:strRef>
              <c:f>'Q6'!$E$11</c:f>
              <c:strCache>
                <c:ptCount val="1"/>
                <c:pt idx="0">
                  <c:v>Timeliness of Delivery</c:v>
                </c:pt>
              </c:strCache>
            </c:strRef>
          </c:tx>
          <c:spPr>
            <a:solidFill>
              <a:schemeClr val="accent4"/>
            </a:solidFill>
            <a:ln>
              <a:noFill/>
            </a:ln>
            <a:effectLst/>
          </c:spPr>
          <c:invertIfNegative val="0"/>
          <c:cat>
            <c:strRef>
              <c:f>'Q6'!$A$12:$A$16</c:f>
              <c:strCache>
                <c:ptCount val="5"/>
                <c:pt idx="0">
                  <c:v>Extremely effective</c:v>
                </c:pt>
                <c:pt idx="1">
                  <c:v>Very effective</c:v>
                </c:pt>
                <c:pt idx="2">
                  <c:v>Moderately effective</c:v>
                </c:pt>
                <c:pt idx="3">
                  <c:v>Slightly effective</c:v>
                </c:pt>
                <c:pt idx="4">
                  <c:v>Not effective at all</c:v>
                </c:pt>
              </c:strCache>
            </c:strRef>
          </c:cat>
          <c:val>
            <c:numRef>
              <c:f>'Q6'!$E$12:$E$16</c:f>
              <c:numCache>
                <c:formatCode>0%</c:formatCode>
                <c:ptCount val="5"/>
                <c:pt idx="0">
                  <c:v>0.21739130434782608</c:v>
                </c:pt>
                <c:pt idx="1">
                  <c:v>0.35652173913043478</c:v>
                </c:pt>
                <c:pt idx="2">
                  <c:v>0.29565217391304349</c:v>
                </c:pt>
                <c:pt idx="3">
                  <c:v>7.8260869565217397E-2</c:v>
                </c:pt>
                <c:pt idx="4">
                  <c:v>5.2173913043478258E-2</c:v>
                </c:pt>
              </c:numCache>
            </c:numRef>
          </c:val>
          <c:extLst>
            <c:ext xmlns:c16="http://schemas.microsoft.com/office/drawing/2014/chart" uri="{C3380CC4-5D6E-409C-BE32-E72D297353CC}">
              <c16:uniqueId val="{00000003-6FA6-4306-B87F-9E1A0998C7DE}"/>
            </c:ext>
          </c:extLst>
        </c:ser>
        <c:dLbls>
          <c:showLegendKey val="0"/>
          <c:showVal val="0"/>
          <c:showCatName val="0"/>
          <c:showSerName val="0"/>
          <c:showPercent val="0"/>
          <c:showBubbleSize val="0"/>
        </c:dLbls>
        <c:gapWidth val="219"/>
        <c:overlap val="-27"/>
        <c:axId val="1028547919"/>
        <c:axId val="1239900815"/>
      </c:barChart>
      <c:catAx>
        <c:axId val="102854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9900815"/>
        <c:crosses val="autoZero"/>
        <c:auto val="1"/>
        <c:lblAlgn val="ctr"/>
        <c:lblOffset val="100"/>
        <c:noMultiLvlLbl val="0"/>
      </c:catAx>
      <c:valAx>
        <c:axId val="1239900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854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'Q7'!$D$33</c:f>
              <c:strCache>
                <c:ptCount val="1"/>
                <c:pt idx="0">
                  <c:v>Highly Effective</c:v>
                </c:pt>
              </c:strCache>
            </c:strRef>
          </c:tx>
          <c:spPr>
            <a:solidFill>
              <a:schemeClr val="accent1"/>
            </a:solidFill>
            <a:ln>
              <a:noFill/>
            </a:ln>
            <a:effectLst/>
          </c:spPr>
          <c:invertIfNegative val="0"/>
          <c:cat>
            <c:strRef>
              <c:f>'Q7'!$C$35:$C$38</c:f>
              <c:strCache>
                <c:ptCount val="4"/>
                <c:pt idx="0">
                  <c:v>EXIM Field Staff</c:v>
                </c:pt>
                <c:pt idx="1">
                  <c:v>Insurance Brokers</c:v>
                </c:pt>
                <c:pt idx="2">
                  <c:v>SBDC Advisors</c:v>
                </c:pt>
                <c:pt idx="3">
                  <c:v>State Intl Trade Specialists</c:v>
                </c:pt>
              </c:strCache>
            </c:strRef>
          </c:cat>
          <c:val>
            <c:numRef>
              <c:f>'Q7'!$D$35:$D$38</c:f>
              <c:numCache>
                <c:formatCode>0%</c:formatCode>
                <c:ptCount val="4"/>
                <c:pt idx="0">
                  <c:v>0.42307692307692307</c:v>
                </c:pt>
                <c:pt idx="1">
                  <c:v>0.34507042253521125</c:v>
                </c:pt>
                <c:pt idx="2">
                  <c:v>0.42331288343558282</c:v>
                </c:pt>
                <c:pt idx="3">
                  <c:v>0.36842105263157893</c:v>
                </c:pt>
              </c:numCache>
            </c:numRef>
          </c:val>
          <c:extLst>
            <c:ext xmlns:c16="http://schemas.microsoft.com/office/drawing/2014/chart" uri="{C3380CC4-5D6E-409C-BE32-E72D297353CC}">
              <c16:uniqueId val="{00000000-128D-483E-B892-1B56AB98D87E}"/>
            </c:ext>
          </c:extLst>
        </c:ser>
        <c:ser>
          <c:idx val="1"/>
          <c:order val="1"/>
          <c:tx>
            <c:strRef>
              <c:f>'Q7'!$E$33</c:f>
              <c:strCache>
                <c:ptCount val="1"/>
                <c:pt idx="0">
                  <c:v>Effective</c:v>
                </c:pt>
              </c:strCache>
            </c:strRef>
          </c:tx>
          <c:spPr>
            <a:solidFill>
              <a:schemeClr val="accent2"/>
            </a:solidFill>
            <a:ln>
              <a:noFill/>
            </a:ln>
            <a:effectLst/>
          </c:spPr>
          <c:invertIfNegative val="0"/>
          <c:cat>
            <c:strRef>
              <c:f>'Q7'!$C$35:$C$38</c:f>
              <c:strCache>
                <c:ptCount val="4"/>
                <c:pt idx="0">
                  <c:v>EXIM Field Staff</c:v>
                </c:pt>
                <c:pt idx="1">
                  <c:v>Insurance Brokers</c:v>
                </c:pt>
                <c:pt idx="2">
                  <c:v>SBDC Advisors</c:v>
                </c:pt>
                <c:pt idx="3">
                  <c:v>State Intl Trade Specialists</c:v>
                </c:pt>
              </c:strCache>
            </c:strRef>
          </c:cat>
          <c:val>
            <c:numRef>
              <c:f>'Q7'!$E$35:$E$38</c:f>
              <c:numCache>
                <c:formatCode>0%</c:formatCode>
                <c:ptCount val="4"/>
                <c:pt idx="0">
                  <c:v>0.45054945054945056</c:v>
                </c:pt>
                <c:pt idx="1">
                  <c:v>0.4859154929577465</c:v>
                </c:pt>
                <c:pt idx="2">
                  <c:v>0.40490797546012269</c:v>
                </c:pt>
                <c:pt idx="3">
                  <c:v>0.41520467836257308</c:v>
                </c:pt>
              </c:numCache>
            </c:numRef>
          </c:val>
          <c:extLst>
            <c:ext xmlns:c16="http://schemas.microsoft.com/office/drawing/2014/chart" uri="{C3380CC4-5D6E-409C-BE32-E72D297353CC}">
              <c16:uniqueId val="{00000001-128D-483E-B892-1B56AB98D87E}"/>
            </c:ext>
          </c:extLst>
        </c:ser>
        <c:ser>
          <c:idx val="2"/>
          <c:order val="2"/>
          <c:tx>
            <c:strRef>
              <c:f>'Q7'!$F$33</c:f>
              <c:strCache>
                <c:ptCount val="1"/>
                <c:pt idx="0">
                  <c:v>Somewhat Effective</c:v>
                </c:pt>
              </c:strCache>
            </c:strRef>
          </c:tx>
          <c:spPr>
            <a:solidFill>
              <a:schemeClr val="accent3"/>
            </a:solidFill>
            <a:ln>
              <a:noFill/>
            </a:ln>
            <a:effectLst/>
          </c:spPr>
          <c:invertIfNegative val="0"/>
          <c:cat>
            <c:strRef>
              <c:f>'Q7'!$C$35:$C$38</c:f>
              <c:strCache>
                <c:ptCount val="4"/>
                <c:pt idx="0">
                  <c:v>EXIM Field Staff</c:v>
                </c:pt>
                <c:pt idx="1">
                  <c:v>Insurance Brokers</c:v>
                </c:pt>
                <c:pt idx="2">
                  <c:v>SBDC Advisors</c:v>
                </c:pt>
                <c:pt idx="3">
                  <c:v>State Intl Trade Specialists</c:v>
                </c:pt>
              </c:strCache>
            </c:strRef>
          </c:cat>
          <c:val>
            <c:numRef>
              <c:f>'Q7'!$F$35:$F$38</c:f>
              <c:numCache>
                <c:formatCode>0%</c:formatCode>
                <c:ptCount val="4"/>
                <c:pt idx="0">
                  <c:v>0.12637362637362637</c:v>
                </c:pt>
                <c:pt idx="1">
                  <c:v>0.16901408450704225</c:v>
                </c:pt>
                <c:pt idx="2">
                  <c:v>0.17177914110429449</c:v>
                </c:pt>
                <c:pt idx="3">
                  <c:v>0.21637426900584794</c:v>
                </c:pt>
              </c:numCache>
            </c:numRef>
          </c:val>
          <c:extLst>
            <c:ext xmlns:c16="http://schemas.microsoft.com/office/drawing/2014/chart" uri="{C3380CC4-5D6E-409C-BE32-E72D297353CC}">
              <c16:uniqueId val="{00000002-128D-483E-B892-1B56AB98D87E}"/>
            </c:ext>
          </c:extLst>
        </c:ser>
        <c:dLbls>
          <c:showLegendKey val="0"/>
          <c:showVal val="0"/>
          <c:showCatName val="0"/>
          <c:showSerName val="0"/>
          <c:showPercent val="0"/>
          <c:showBubbleSize val="0"/>
        </c:dLbls>
        <c:gapWidth val="150"/>
        <c:overlap val="100"/>
        <c:axId val="36460912"/>
        <c:axId val="1293433888"/>
      </c:barChart>
      <c:catAx>
        <c:axId val="3646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293433888"/>
        <c:crosses val="autoZero"/>
        <c:auto val="1"/>
        <c:lblAlgn val="ctr"/>
        <c:lblOffset val="100"/>
        <c:noMultiLvlLbl val="0"/>
      </c:catAx>
      <c:valAx>
        <c:axId val="129343388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46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C5874F1-D4F3-4408-828C-2ADEAC631041}" type="datetimeFigureOut">
              <a:rPr lang="en-US" smtClean="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794732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874F1-D4F3-4408-828C-2ADEAC631041}" type="datetimeFigureOut">
              <a:rPr lang="en-US" smtClean="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88138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874F1-D4F3-4408-828C-2ADEAC631041}" type="datetimeFigureOut">
              <a:rPr lang="en-US" smtClean="0"/>
              <a:t>4/26/24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4529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5874F1-D4F3-4408-828C-2ADEAC631041}" type="datetimeFigureOut">
              <a:rPr lang="en-US" smtClean="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242463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C5874F1-D4F3-4408-828C-2ADEAC631041}" type="datetimeFigureOut">
              <a:rPr lang="en-US" smtClean="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11642614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C5874F1-D4F3-4408-828C-2ADEAC631041}" type="datetimeFigureOut">
              <a:rPr lang="en-US" smtClean="0"/>
              <a:t>4/26/24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151374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C5874F1-D4F3-4408-828C-2ADEAC631041}" type="datetimeFigureOut">
              <a:rPr lang="en-US" smtClean="0"/>
              <a:t>4/26/24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AF41F4-6096-4B45-813F-D216CC17C651}"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814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5874F1-D4F3-4408-828C-2ADEAC631041}" type="datetimeFigureOut">
              <a:rPr lang="en-US" smtClean="0"/>
              <a:t>4/26/24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301119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874F1-D4F3-4408-828C-2ADEAC631041}" type="datetimeFigureOut">
              <a:rPr lang="en-US" smtClean="0"/>
              <a:t>4/26/24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30315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CC5874F1-D4F3-4408-828C-2ADEAC631041}" type="datetimeFigureOut">
              <a:rPr lang="en-US" smtClean="0"/>
              <a:t>4/26/24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334479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C5874F1-D4F3-4408-828C-2ADEAC631041}" type="datetimeFigureOut">
              <a:rPr lang="en-US" smtClean="0"/>
              <a:t>4/26/24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9FAF41F4-6096-4B45-813F-D216CC17C651}" type="slidenum">
              <a:rPr lang="en-US" smtClean="0"/>
              <a:t>‹#›</a:t>
            </a:fld>
            <a:endParaRPr lang="en-US" dirty="0"/>
          </a:p>
        </p:txBody>
      </p:sp>
    </p:spTree>
    <p:extLst>
      <p:ext uri="{BB962C8B-B14F-4D97-AF65-F5344CB8AC3E}">
        <p14:creationId xmlns:p14="http://schemas.microsoft.com/office/powerpoint/2010/main" val="138074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C5874F1-D4F3-4408-828C-2ADEAC631041}" type="datetimeFigureOut">
              <a:rPr lang="en-US" smtClean="0"/>
              <a:t>4/26/24</a:t>
            </a:fld>
            <a:endParaRPr lang="en-US" dirty="0"/>
          </a:p>
        </p:txBody>
      </p:sp>
      <p:sp>
        <p:nvSpPr>
          <p:cNvPr id="5" name="Footer Placeholder 4"/>
          <p:cNvSpPr>
            <a:spLocks noGrp="1"/>
          </p:cNvSpPr>
          <p:nvPr>
            <p:ph type="ftr" sz="quarter" idx="3"/>
          </p:nvPr>
        </p:nvSpPr>
        <p:spPr>
          <a:xfrm>
            <a:off x="3347049" y="6236208"/>
            <a:ext cx="4154340"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FAF41F4-6096-4B45-813F-D216CC17C651}" type="slidenum">
              <a:rPr lang="en-US" smtClean="0"/>
              <a:t>‹#›</a:t>
            </a:fld>
            <a:endParaRPr lang="en-US" dirty="0"/>
          </a:p>
        </p:txBody>
      </p:sp>
      <p:pic>
        <p:nvPicPr>
          <p:cNvPr id="10" name="Picture 9" descr="A close-up of a logo&#10;&#10;Description automatically generated">
            <a:extLst>
              <a:ext uri="{FF2B5EF4-FFF2-40B4-BE49-F238E27FC236}">
                <a16:creationId xmlns:a16="http://schemas.microsoft.com/office/drawing/2014/main" id="{750A32BC-E7CD-1A1A-9277-6BF40A9D5B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50392" y="175927"/>
            <a:ext cx="1030213" cy="608264"/>
          </a:xfrm>
          <a:prstGeom prst="rect">
            <a:avLst/>
          </a:prstGeom>
        </p:spPr>
      </p:pic>
      <p:pic>
        <p:nvPicPr>
          <p:cNvPr id="12" name="Picture 11" descr="A logo with a red and blue arrow&#10;&#10;Description automatically generated">
            <a:extLst>
              <a:ext uri="{FF2B5EF4-FFF2-40B4-BE49-F238E27FC236}">
                <a16:creationId xmlns:a16="http://schemas.microsoft.com/office/drawing/2014/main" id="{9FB4E726-094A-0971-C8AE-A8788C135D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62000" y="136296"/>
            <a:ext cx="1397728" cy="687527"/>
          </a:xfrm>
          <a:prstGeom prst="rect">
            <a:avLst/>
          </a:prstGeom>
        </p:spPr>
      </p:pic>
    </p:spTree>
    <p:extLst>
      <p:ext uri="{BB962C8B-B14F-4D97-AF65-F5344CB8AC3E}">
        <p14:creationId xmlns:p14="http://schemas.microsoft.com/office/powerpoint/2010/main" val="1929265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billcummins@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5598-82CF-D858-51A3-1B9414B79E0F}"/>
              </a:ext>
            </a:extLst>
          </p:cNvPr>
          <p:cNvSpPr>
            <a:spLocks noGrp="1"/>
          </p:cNvSpPr>
          <p:nvPr>
            <p:ph type="ctrTitle"/>
          </p:nvPr>
        </p:nvSpPr>
        <p:spPr/>
        <p:txBody>
          <a:bodyPr/>
          <a:lstStyle/>
          <a:p>
            <a:r>
              <a:rPr lang="en-US" dirty="0"/>
              <a:t>EXIM BANK SURVEY</a:t>
            </a:r>
          </a:p>
        </p:txBody>
      </p:sp>
      <p:sp>
        <p:nvSpPr>
          <p:cNvPr id="3" name="Subtitle 2">
            <a:extLst>
              <a:ext uri="{FF2B5EF4-FFF2-40B4-BE49-F238E27FC236}">
                <a16:creationId xmlns:a16="http://schemas.microsoft.com/office/drawing/2014/main" id="{A2E4CE1A-586B-691F-E757-E123E89E9DE5}"/>
              </a:ext>
            </a:extLst>
          </p:cNvPr>
          <p:cNvSpPr>
            <a:spLocks noGrp="1"/>
          </p:cNvSpPr>
          <p:nvPr>
            <p:ph type="subTitle" idx="1"/>
          </p:nvPr>
        </p:nvSpPr>
        <p:spPr>
          <a:xfrm>
            <a:off x="2695194" y="4352543"/>
            <a:ext cx="6801612" cy="1892981"/>
          </a:xfrm>
        </p:spPr>
        <p:txBody>
          <a:bodyPr>
            <a:normAutofit/>
          </a:bodyPr>
          <a:lstStyle/>
          <a:p>
            <a:r>
              <a:rPr lang="en-US" b="1" dirty="0"/>
              <a:t>A NATIONAL SURVEY OF THE EXPORT COMMUNITY REGARDING THE PERCEPTION AND EFFECTIVENESS OF EXIM BANK</a:t>
            </a:r>
          </a:p>
          <a:p>
            <a:r>
              <a:rPr lang="en-US" b="1" dirty="0"/>
              <a:t>FIRST QUARTER 2024</a:t>
            </a:r>
          </a:p>
          <a:p>
            <a:endParaRPr lang="en-US" dirty="0"/>
          </a:p>
        </p:txBody>
      </p:sp>
    </p:spTree>
    <p:extLst>
      <p:ext uri="{BB962C8B-B14F-4D97-AF65-F5344CB8AC3E}">
        <p14:creationId xmlns:p14="http://schemas.microsoft.com/office/powerpoint/2010/main" val="86178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B413175C-4BB7-7536-9CA1-7F193C192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96682-ECC7-41BD-5BC0-E68CD2D6A0DA}"/>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tx1"/>
                </a:solidFill>
              </a:rPr>
              <a:t>Recency of experience with EXIM</a:t>
            </a:r>
          </a:p>
        </p:txBody>
      </p:sp>
      <p:sp>
        <p:nvSpPr>
          <p:cNvPr id="8" name="Rectangle 7">
            <a:extLst>
              <a:ext uri="{FF2B5EF4-FFF2-40B4-BE49-F238E27FC236}">
                <a16:creationId xmlns:a16="http://schemas.microsoft.com/office/drawing/2014/main" id="{FECE2E1A-1C4B-1854-7829-D65669C8C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9B6E1EFD-5742-F2F4-A341-746D8AEE4DC3}"/>
              </a:ext>
            </a:extLst>
          </p:cNvPr>
          <p:cNvGraphicFramePr>
            <a:graphicFrameLocks/>
          </p:cNvGraphicFramePr>
          <p:nvPr/>
        </p:nvGraphicFramePr>
        <p:xfrm>
          <a:off x="5315061" y="0"/>
          <a:ext cx="6876938"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6F7BB830-FE7D-8120-C756-067A78118A63}"/>
              </a:ext>
            </a:extLst>
          </p:cNvPr>
          <p:cNvGraphicFramePr>
            <a:graphicFrameLocks/>
          </p:cNvGraphicFramePr>
          <p:nvPr>
            <p:extLst>
              <p:ext uri="{D42A27DB-BD31-4B8C-83A1-F6EECF244321}">
                <p14:modId xmlns:p14="http://schemas.microsoft.com/office/powerpoint/2010/main" val="717856857"/>
              </p:ext>
            </p:extLst>
          </p:nvPr>
        </p:nvGraphicFramePr>
        <p:xfrm>
          <a:off x="5315061" y="0"/>
          <a:ext cx="6876939"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close-up of a logo&#10;&#10;Description automatically generated">
            <a:extLst>
              <a:ext uri="{FF2B5EF4-FFF2-40B4-BE49-F238E27FC236}">
                <a16:creationId xmlns:a16="http://schemas.microsoft.com/office/drawing/2014/main" id="{916C4F43-ABAF-2C4B-6E29-E0000EFA2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898" y="6033262"/>
            <a:ext cx="1030213" cy="608264"/>
          </a:xfrm>
          <a:prstGeom prst="rect">
            <a:avLst/>
          </a:prstGeom>
        </p:spPr>
      </p:pic>
      <p:pic>
        <p:nvPicPr>
          <p:cNvPr id="6" name="Picture 5" descr="A logo with a red and blue arrow&#10;&#10;Description automatically generated">
            <a:extLst>
              <a:ext uri="{FF2B5EF4-FFF2-40B4-BE49-F238E27FC236}">
                <a16:creationId xmlns:a16="http://schemas.microsoft.com/office/drawing/2014/main" id="{DF6B60D8-A886-1B45-48B8-26D09559A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06" y="5993631"/>
            <a:ext cx="1397728" cy="687527"/>
          </a:xfrm>
          <a:prstGeom prst="rect">
            <a:avLst/>
          </a:prstGeom>
        </p:spPr>
      </p:pic>
    </p:spTree>
    <p:extLst>
      <p:ext uri="{BB962C8B-B14F-4D97-AF65-F5344CB8AC3E}">
        <p14:creationId xmlns:p14="http://schemas.microsoft.com/office/powerpoint/2010/main" val="203323968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EC61-8952-3BAA-C65F-8EBBF7592252}"/>
              </a:ext>
            </a:extLst>
          </p:cNvPr>
          <p:cNvSpPr>
            <a:spLocks noGrp="1"/>
          </p:cNvSpPr>
          <p:nvPr>
            <p:ph type="title"/>
          </p:nvPr>
        </p:nvSpPr>
        <p:spPr>
          <a:xfrm>
            <a:off x="543464" y="964692"/>
            <a:ext cx="11148664" cy="1188720"/>
          </a:xfrm>
        </p:spPr>
        <p:txBody>
          <a:bodyPr>
            <a:normAutofit fontScale="90000"/>
          </a:bodyPr>
          <a:lstStyle/>
          <a:p>
            <a:r>
              <a:rPr lang="en-US" dirty="0"/>
              <a:t>“Overall, EXIM’s programs can substantially aid an exporter’s efforts to increase</a:t>
            </a:r>
            <a:br>
              <a:rPr lang="en-US" dirty="0"/>
            </a:br>
            <a:r>
              <a:rPr lang="en-US" dirty="0"/>
              <a:t>international revenues and resulting net income.”</a:t>
            </a:r>
          </a:p>
        </p:txBody>
      </p:sp>
      <p:graphicFrame>
        <p:nvGraphicFramePr>
          <p:cNvPr id="4" name="Chart 3">
            <a:extLst>
              <a:ext uri="{FF2B5EF4-FFF2-40B4-BE49-F238E27FC236}">
                <a16:creationId xmlns:a16="http://schemas.microsoft.com/office/drawing/2014/main" id="{FDA379F0-27A0-E1E6-6B04-4D46625AAAA7}"/>
              </a:ext>
            </a:extLst>
          </p:cNvPr>
          <p:cNvGraphicFramePr>
            <a:graphicFrameLocks/>
          </p:cNvGraphicFramePr>
          <p:nvPr>
            <p:extLst>
              <p:ext uri="{D42A27DB-BD31-4B8C-83A1-F6EECF244321}">
                <p14:modId xmlns:p14="http://schemas.microsoft.com/office/powerpoint/2010/main" val="1697711650"/>
              </p:ext>
            </p:extLst>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A148565-70CC-25B2-E6A8-FC5BAC686F1C}"/>
              </a:ext>
            </a:extLst>
          </p:cNvPr>
          <p:cNvGraphicFramePr>
            <a:graphicFrameLocks/>
          </p:cNvGraphicFramePr>
          <p:nvPr>
            <p:extLst>
              <p:ext uri="{D42A27DB-BD31-4B8C-83A1-F6EECF244321}">
                <p14:modId xmlns:p14="http://schemas.microsoft.com/office/powerpoint/2010/main" val="3818423326"/>
              </p:ext>
            </p:extLst>
          </p:nvPr>
        </p:nvGraphicFramePr>
        <p:xfrm>
          <a:off x="465826" y="2209799"/>
          <a:ext cx="11226302" cy="4380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6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D6E5-3899-7809-4B33-3C03A69ED4BE}"/>
              </a:ext>
            </a:extLst>
          </p:cNvPr>
          <p:cNvSpPr>
            <a:spLocks noGrp="1"/>
          </p:cNvSpPr>
          <p:nvPr>
            <p:ph type="title"/>
          </p:nvPr>
        </p:nvSpPr>
        <p:spPr>
          <a:xfrm>
            <a:off x="652273" y="964692"/>
            <a:ext cx="10996262" cy="1188720"/>
          </a:xfrm>
        </p:spPr>
        <p:txBody>
          <a:bodyPr>
            <a:normAutofit fontScale="90000"/>
          </a:bodyPr>
          <a:lstStyle/>
          <a:p>
            <a:r>
              <a:rPr lang="en-US" dirty="0"/>
              <a:t>rate the following attributes based on your experience with EXIM Bank (or general perspective if no direct experience) </a:t>
            </a:r>
          </a:p>
        </p:txBody>
      </p:sp>
      <p:graphicFrame>
        <p:nvGraphicFramePr>
          <p:cNvPr id="3" name="Chart 2">
            <a:extLst>
              <a:ext uri="{FF2B5EF4-FFF2-40B4-BE49-F238E27FC236}">
                <a16:creationId xmlns:a16="http://schemas.microsoft.com/office/drawing/2014/main" id="{6E4F400B-1315-5D6A-329D-D02396DFBD83}"/>
              </a:ext>
            </a:extLst>
          </p:cNvPr>
          <p:cNvGraphicFramePr>
            <a:graphicFrameLocks/>
          </p:cNvGraphicFramePr>
          <p:nvPr>
            <p:extLst>
              <p:ext uri="{D42A27DB-BD31-4B8C-83A1-F6EECF244321}">
                <p14:modId xmlns:p14="http://schemas.microsoft.com/office/powerpoint/2010/main" val="2670874467"/>
              </p:ext>
            </p:extLst>
          </p:nvPr>
        </p:nvGraphicFramePr>
        <p:xfrm>
          <a:off x="652273" y="2153412"/>
          <a:ext cx="10996262" cy="4237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897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333AB-9A65-79F6-0239-02CE247E0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CF2F34-DC2A-53B9-7312-C8C89FDAF552}"/>
              </a:ext>
            </a:extLst>
          </p:cNvPr>
          <p:cNvSpPr>
            <a:spLocks noGrp="1"/>
          </p:cNvSpPr>
          <p:nvPr>
            <p:ph type="title"/>
          </p:nvPr>
        </p:nvSpPr>
        <p:spPr>
          <a:xfrm>
            <a:off x="652273" y="964692"/>
            <a:ext cx="10996262" cy="1188720"/>
          </a:xfrm>
        </p:spPr>
        <p:txBody>
          <a:bodyPr>
            <a:normAutofit fontScale="90000"/>
          </a:bodyPr>
          <a:lstStyle/>
          <a:p>
            <a:r>
              <a:rPr lang="en-US" dirty="0"/>
              <a:t>rate the following attributes based on your experience with EXIM Bank (or general perspective if no direct experience) </a:t>
            </a:r>
          </a:p>
        </p:txBody>
      </p:sp>
      <p:graphicFrame>
        <p:nvGraphicFramePr>
          <p:cNvPr id="3" name="Chart 2">
            <a:extLst>
              <a:ext uri="{FF2B5EF4-FFF2-40B4-BE49-F238E27FC236}">
                <a16:creationId xmlns:a16="http://schemas.microsoft.com/office/drawing/2014/main" id="{14A8913B-9465-534C-FEE5-F84082444879}"/>
              </a:ext>
            </a:extLst>
          </p:cNvPr>
          <p:cNvGraphicFramePr>
            <a:graphicFrameLocks/>
          </p:cNvGraphicFramePr>
          <p:nvPr>
            <p:extLst>
              <p:ext uri="{D42A27DB-BD31-4B8C-83A1-F6EECF244321}">
                <p14:modId xmlns:p14="http://schemas.microsoft.com/office/powerpoint/2010/main" val="568993915"/>
              </p:ext>
            </p:extLst>
          </p:nvPr>
        </p:nvGraphicFramePr>
        <p:xfrm>
          <a:off x="652273" y="2153412"/>
          <a:ext cx="5604689" cy="42371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73C1598-D676-2FCA-6BE4-E9035AC5F72D}"/>
              </a:ext>
            </a:extLst>
          </p:cNvPr>
          <p:cNvSpPr txBox="1"/>
          <p:nvPr/>
        </p:nvSpPr>
        <p:spPr>
          <a:xfrm>
            <a:off x="6493267" y="2311685"/>
            <a:ext cx="5155268" cy="3046988"/>
          </a:xfrm>
          <a:prstGeom prst="rect">
            <a:avLst/>
          </a:prstGeom>
          <a:noFill/>
        </p:spPr>
        <p:txBody>
          <a:bodyPr wrap="square" rtlCol="0">
            <a:spAutoFit/>
          </a:bodyPr>
          <a:lstStyle/>
          <a:p>
            <a:r>
              <a:rPr lang="en-US" sz="2400" dirty="0"/>
              <a:t>Percentage of Respondents that rated </a:t>
            </a:r>
            <a:r>
              <a:rPr lang="en-US" sz="2400" dirty="0" err="1"/>
              <a:t>ExIm</a:t>
            </a:r>
            <a:r>
              <a:rPr lang="en-US" sz="2400" dirty="0"/>
              <a:t> moderate to extremely effective for the following:</a:t>
            </a:r>
          </a:p>
          <a:p>
            <a:endParaRPr lang="en-US" sz="2400" dirty="0"/>
          </a:p>
          <a:p>
            <a:pPr marL="742950" lvl="1" indent="-285750">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93% Customer Support</a:t>
            </a:r>
            <a:r>
              <a:rPr lang="en-US" sz="2400" dirty="0"/>
              <a:t> </a:t>
            </a:r>
          </a:p>
          <a:p>
            <a:pPr marL="742950" lvl="1" indent="-285750">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90% Technical Content</a:t>
            </a:r>
            <a:r>
              <a:rPr lang="en-US" sz="2400" dirty="0"/>
              <a:t> </a:t>
            </a:r>
          </a:p>
          <a:p>
            <a:pPr marL="742950" lvl="1" indent="-285750">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83% Ease of Use</a:t>
            </a:r>
            <a:r>
              <a:rPr lang="en-US" sz="2400" dirty="0"/>
              <a:t> </a:t>
            </a:r>
          </a:p>
          <a:p>
            <a:pPr marL="742950" lvl="1" indent="-285750">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87% Timeliness of Delivery</a:t>
            </a:r>
            <a:r>
              <a:rPr lang="en-US" sz="2400" dirty="0"/>
              <a:t> </a:t>
            </a:r>
          </a:p>
        </p:txBody>
      </p:sp>
    </p:spTree>
    <p:extLst>
      <p:ext uri="{BB962C8B-B14F-4D97-AF65-F5344CB8AC3E}">
        <p14:creationId xmlns:p14="http://schemas.microsoft.com/office/powerpoint/2010/main" val="188553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5EF83-7EB9-71C3-B38F-656FC4EDED4F}"/>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9DC8C4-F5DA-7340-6333-4ED08C311FE0}"/>
              </a:ext>
            </a:extLst>
          </p:cNvPr>
          <p:cNvGraphicFramePr>
            <a:graphicFrameLocks/>
          </p:cNvGraphicFramePr>
          <p:nvPr>
            <p:extLst>
              <p:ext uri="{D42A27DB-BD31-4B8C-83A1-F6EECF244321}">
                <p14:modId xmlns:p14="http://schemas.microsoft.com/office/powerpoint/2010/main" val="2046578066"/>
              </p:ext>
            </p:extLst>
          </p:nvPr>
        </p:nvGraphicFramePr>
        <p:xfrm>
          <a:off x="503434" y="1140431"/>
          <a:ext cx="11036294" cy="520899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5E1EBAA7-2177-E671-6A85-FCB22A1EA3C9}"/>
              </a:ext>
            </a:extLst>
          </p:cNvPr>
          <p:cNvSpPr>
            <a:spLocks noGrp="1"/>
          </p:cNvSpPr>
          <p:nvPr>
            <p:ph type="title"/>
          </p:nvPr>
        </p:nvSpPr>
        <p:spPr>
          <a:xfrm>
            <a:off x="166030" y="122211"/>
            <a:ext cx="7729728" cy="350400"/>
          </a:xfrm>
        </p:spPr>
        <p:txBody>
          <a:bodyPr>
            <a:normAutofit fontScale="90000"/>
          </a:bodyPr>
          <a:lstStyle/>
          <a:p>
            <a:r>
              <a:rPr lang="en-US" dirty="0"/>
              <a:t> </a:t>
            </a:r>
            <a:r>
              <a:rPr lang="en-US" sz="1800" dirty="0"/>
              <a:t>rate your perception of these resources (TOP 5)</a:t>
            </a:r>
            <a:endParaRPr lang="en-US" dirty="0"/>
          </a:p>
        </p:txBody>
      </p:sp>
    </p:spTree>
    <p:extLst>
      <p:ext uri="{BB962C8B-B14F-4D97-AF65-F5344CB8AC3E}">
        <p14:creationId xmlns:p14="http://schemas.microsoft.com/office/powerpoint/2010/main" val="120841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D4F9CF-2B88-E5FF-759F-F67C80FF1995}"/>
              </a:ext>
            </a:extLst>
          </p:cNvPr>
          <p:cNvSpPr>
            <a:spLocks noGrp="1"/>
          </p:cNvSpPr>
          <p:nvPr>
            <p:ph type="title"/>
          </p:nvPr>
        </p:nvSpPr>
        <p:spPr>
          <a:xfrm>
            <a:off x="166030" y="122211"/>
            <a:ext cx="7729728" cy="350400"/>
          </a:xfrm>
        </p:spPr>
        <p:txBody>
          <a:bodyPr>
            <a:normAutofit fontScale="90000"/>
          </a:bodyPr>
          <a:lstStyle/>
          <a:p>
            <a:r>
              <a:rPr lang="en-US" dirty="0"/>
              <a:t> </a:t>
            </a:r>
            <a:r>
              <a:rPr lang="en-US" sz="1800" dirty="0"/>
              <a:t>rate your perception of these resources (NEXT 5)</a:t>
            </a:r>
            <a:endParaRPr lang="en-US" dirty="0"/>
          </a:p>
        </p:txBody>
      </p:sp>
      <p:graphicFrame>
        <p:nvGraphicFramePr>
          <p:cNvPr id="5" name="Chart 4">
            <a:extLst>
              <a:ext uri="{FF2B5EF4-FFF2-40B4-BE49-F238E27FC236}">
                <a16:creationId xmlns:a16="http://schemas.microsoft.com/office/drawing/2014/main" id="{970C6DB3-CED5-47AE-9234-EE51D1B8C9CC}"/>
              </a:ext>
            </a:extLst>
          </p:cNvPr>
          <p:cNvGraphicFramePr>
            <a:graphicFrameLocks/>
          </p:cNvGraphicFramePr>
          <p:nvPr>
            <p:extLst>
              <p:ext uri="{D42A27DB-BD31-4B8C-83A1-F6EECF244321}">
                <p14:modId xmlns:p14="http://schemas.microsoft.com/office/powerpoint/2010/main" val="2392181036"/>
              </p:ext>
            </p:extLst>
          </p:nvPr>
        </p:nvGraphicFramePr>
        <p:xfrm>
          <a:off x="606175" y="1191801"/>
          <a:ext cx="10736495" cy="5260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49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A17E-3B2B-6A98-2C0F-115714EA0142}"/>
              </a:ext>
            </a:extLst>
          </p:cNvPr>
          <p:cNvSpPr>
            <a:spLocks noGrp="1"/>
          </p:cNvSpPr>
          <p:nvPr>
            <p:ph type="title"/>
          </p:nvPr>
        </p:nvSpPr>
        <p:spPr>
          <a:xfrm>
            <a:off x="733245" y="964692"/>
            <a:ext cx="10806483" cy="1188720"/>
          </a:xfrm>
        </p:spPr>
        <p:txBody>
          <a:bodyPr>
            <a:normAutofit/>
          </a:bodyPr>
          <a:lstStyle/>
          <a:p>
            <a:r>
              <a:rPr lang="en-US" dirty="0"/>
              <a:t>Impact of disruptions caused by lapses in reauthorization or lack of quorum</a:t>
            </a:r>
          </a:p>
        </p:txBody>
      </p:sp>
      <p:graphicFrame>
        <p:nvGraphicFramePr>
          <p:cNvPr id="4" name="Chart 3">
            <a:extLst>
              <a:ext uri="{FF2B5EF4-FFF2-40B4-BE49-F238E27FC236}">
                <a16:creationId xmlns:a16="http://schemas.microsoft.com/office/drawing/2014/main" id="{88D12E5B-1C1F-C0D5-EA4A-067FB18EAFFC}"/>
              </a:ext>
            </a:extLst>
          </p:cNvPr>
          <p:cNvGraphicFramePr>
            <a:graphicFrameLocks/>
          </p:cNvGraphicFramePr>
          <p:nvPr>
            <p:extLst>
              <p:ext uri="{D42A27DB-BD31-4B8C-83A1-F6EECF244321}">
                <p14:modId xmlns:p14="http://schemas.microsoft.com/office/powerpoint/2010/main" val="2221957573"/>
              </p:ext>
            </p:extLst>
          </p:nvPr>
        </p:nvGraphicFramePr>
        <p:xfrm>
          <a:off x="733245" y="2153412"/>
          <a:ext cx="10806483" cy="4237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461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5E23-3027-CA40-3F49-F2758211E35C}"/>
              </a:ext>
            </a:extLst>
          </p:cNvPr>
          <p:cNvSpPr>
            <a:spLocks noGrp="1"/>
          </p:cNvSpPr>
          <p:nvPr>
            <p:ph type="title"/>
          </p:nvPr>
        </p:nvSpPr>
        <p:spPr/>
        <p:txBody>
          <a:bodyPr>
            <a:normAutofit/>
          </a:bodyPr>
          <a:lstStyle/>
          <a:p>
            <a:r>
              <a:rPr lang="en-US" dirty="0"/>
              <a:t>How likely are you to support the reauthorization of EXIM in 2026?</a:t>
            </a:r>
          </a:p>
        </p:txBody>
      </p:sp>
      <p:graphicFrame>
        <p:nvGraphicFramePr>
          <p:cNvPr id="5" name="Chart 4">
            <a:extLst>
              <a:ext uri="{FF2B5EF4-FFF2-40B4-BE49-F238E27FC236}">
                <a16:creationId xmlns:a16="http://schemas.microsoft.com/office/drawing/2014/main" id="{BBD0ABBE-5BA4-B433-1955-0226F670D0FF}"/>
              </a:ext>
            </a:extLst>
          </p:cNvPr>
          <p:cNvGraphicFramePr>
            <a:graphicFrameLocks/>
          </p:cNvGraphicFramePr>
          <p:nvPr>
            <p:extLst>
              <p:ext uri="{D42A27DB-BD31-4B8C-83A1-F6EECF244321}">
                <p14:modId xmlns:p14="http://schemas.microsoft.com/office/powerpoint/2010/main" val="1582736698"/>
              </p:ext>
            </p:extLst>
          </p:nvPr>
        </p:nvGraphicFramePr>
        <p:xfrm>
          <a:off x="523983" y="2250040"/>
          <a:ext cx="10735144" cy="4243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791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F9D93-0A8D-3841-C1C6-4E5CD16DBCA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161BD6C-CD73-C0E8-20DC-E62E92C67FC8}"/>
              </a:ext>
            </a:extLst>
          </p:cNvPr>
          <p:cNvSpPr txBox="1">
            <a:spLocks/>
          </p:cNvSpPr>
          <p:nvPr/>
        </p:nvSpPr>
        <p:spPr bwMode="black">
          <a:xfrm>
            <a:off x="166030" y="122211"/>
            <a:ext cx="6594366" cy="72027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1400" b="1" dirty="0"/>
              <a:t>            MOST IMPORTANT ROLES of </a:t>
            </a:r>
            <a:r>
              <a:rPr lang="en-US" sz="1400" b="1" dirty="0" err="1"/>
              <a:t>exim</a:t>
            </a:r>
            <a:br>
              <a:rPr lang="en-US" sz="1400" b="1" dirty="0"/>
            </a:br>
            <a:r>
              <a:rPr lang="en-US" sz="1400" b="1" dirty="0"/>
              <a:t>                         (RANKED ORDER)</a:t>
            </a:r>
          </a:p>
        </p:txBody>
      </p:sp>
      <p:graphicFrame>
        <p:nvGraphicFramePr>
          <p:cNvPr id="5" name="Chart 4">
            <a:extLst>
              <a:ext uri="{FF2B5EF4-FFF2-40B4-BE49-F238E27FC236}">
                <a16:creationId xmlns:a16="http://schemas.microsoft.com/office/drawing/2014/main" id="{75995D1F-5097-8D22-8027-5EDD6AB2A0A5}"/>
              </a:ext>
            </a:extLst>
          </p:cNvPr>
          <p:cNvGraphicFramePr>
            <a:graphicFrameLocks/>
          </p:cNvGraphicFramePr>
          <p:nvPr>
            <p:extLst>
              <p:ext uri="{D42A27DB-BD31-4B8C-83A1-F6EECF244321}">
                <p14:modId xmlns:p14="http://schemas.microsoft.com/office/powerpoint/2010/main" val="305632653"/>
              </p:ext>
            </p:extLst>
          </p:nvPr>
        </p:nvGraphicFramePr>
        <p:xfrm>
          <a:off x="374116" y="1334562"/>
          <a:ext cx="11443767" cy="5523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400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84057-DA6B-C1DA-AD18-B40781535E05}"/>
              </a:ext>
            </a:extLst>
          </p:cNvPr>
          <p:cNvSpPr>
            <a:spLocks noGrp="1"/>
          </p:cNvSpPr>
          <p:nvPr>
            <p:ph type="title"/>
          </p:nvPr>
        </p:nvSpPr>
        <p:spPr>
          <a:xfrm>
            <a:off x="804672" y="612476"/>
            <a:ext cx="4486656" cy="4830792"/>
          </a:xfrm>
        </p:spPr>
        <p:txBody>
          <a:bodyPr>
            <a:normAutofit/>
          </a:bodyPr>
          <a:lstStyle/>
          <a:p>
            <a:r>
              <a:rPr lang="en-US" dirty="0"/>
              <a:t>EXIM’s U. S. content requirements are not a significant issue for our organization (or for the organizations and exporters we support).</a:t>
            </a:r>
          </a:p>
        </p:txBody>
      </p:sp>
      <p:graphicFrame>
        <p:nvGraphicFramePr>
          <p:cNvPr id="5" name="Chart 4">
            <a:extLst>
              <a:ext uri="{FF2B5EF4-FFF2-40B4-BE49-F238E27FC236}">
                <a16:creationId xmlns:a16="http://schemas.microsoft.com/office/drawing/2014/main" id="{844C01D1-B53A-0AC4-471C-8610271E4DD5}"/>
              </a:ext>
            </a:extLst>
          </p:cNvPr>
          <p:cNvGraphicFramePr>
            <a:graphicFrameLocks/>
          </p:cNvGraphicFramePr>
          <p:nvPr>
            <p:extLst>
              <p:ext uri="{D42A27DB-BD31-4B8C-83A1-F6EECF244321}">
                <p14:modId xmlns:p14="http://schemas.microsoft.com/office/powerpoint/2010/main" val="2791688540"/>
              </p:ext>
            </p:extLst>
          </p:nvPr>
        </p:nvGraphicFramePr>
        <p:xfrm>
          <a:off x="6096000" y="1071080"/>
          <a:ext cx="6096000" cy="578691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FA7B499-1296-983C-0930-DFBB351EEB23}"/>
              </a:ext>
            </a:extLst>
          </p:cNvPr>
          <p:cNvSpPr txBox="1"/>
          <p:nvPr/>
        </p:nvSpPr>
        <p:spPr>
          <a:xfrm>
            <a:off x="804672" y="5866544"/>
            <a:ext cx="4486656" cy="646331"/>
          </a:xfrm>
          <a:prstGeom prst="rect">
            <a:avLst/>
          </a:prstGeom>
          <a:noFill/>
        </p:spPr>
        <p:txBody>
          <a:bodyPr wrap="square" rtlCol="0">
            <a:spAutoFit/>
          </a:bodyPr>
          <a:lstStyle/>
          <a:p>
            <a:pPr algn="ctr"/>
            <a:r>
              <a:rPr lang="en-US" dirty="0"/>
              <a:t>78% do not see U.S. content </a:t>
            </a:r>
            <a:br>
              <a:rPr lang="en-US" dirty="0"/>
            </a:br>
            <a:r>
              <a:rPr lang="en-US" dirty="0"/>
              <a:t>requirements as an issue.</a:t>
            </a:r>
          </a:p>
        </p:txBody>
      </p:sp>
    </p:spTree>
    <p:extLst>
      <p:ext uri="{BB962C8B-B14F-4D97-AF65-F5344CB8AC3E}">
        <p14:creationId xmlns:p14="http://schemas.microsoft.com/office/powerpoint/2010/main" val="321963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5598-82CF-D858-51A3-1B9414B79E0F}"/>
              </a:ext>
            </a:extLst>
          </p:cNvPr>
          <p:cNvSpPr>
            <a:spLocks noGrp="1"/>
          </p:cNvSpPr>
          <p:nvPr>
            <p:ph type="title"/>
          </p:nvPr>
        </p:nvSpPr>
        <p:spPr/>
        <p:txBody>
          <a:bodyPr/>
          <a:lstStyle/>
          <a:p>
            <a:r>
              <a:rPr lang="en-US" dirty="0"/>
              <a:t>Survey Organizers</a:t>
            </a:r>
          </a:p>
        </p:txBody>
      </p:sp>
      <p:sp>
        <p:nvSpPr>
          <p:cNvPr id="3" name="Subtitle 2">
            <a:extLst>
              <a:ext uri="{FF2B5EF4-FFF2-40B4-BE49-F238E27FC236}">
                <a16:creationId xmlns:a16="http://schemas.microsoft.com/office/drawing/2014/main" id="{A2E4CE1A-586B-691F-E757-E123E89E9DE5}"/>
              </a:ext>
            </a:extLst>
          </p:cNvPr>
          <p:cNvSpPr>
            <a:spLocks noGrp="1"/>
          </p:cNvSpPr>
          <p:nvPr>
            <p:ph idx="1"/>
          </p:nvPr>
        </p:nvSpPr>
        <p:spPr/>
        <p:txBody>
          <a:bodyPr>
            <a:noAutofit/>
          </a:bodyPr>
          <a:lstStyle/>
          <a:p>
            <a:r>
              <a:rPr lang="en-US" sz="1800" dirty="0"/>
              <a:t>A project of the Board of Directors of the National Association Of District Export Councils (NADEC)</a:t>
            </a:r>
          </a:p>
          <a:p>
            <a:pPr marL="0" indent="0">
              <a:buNone/>
            </a:pPr>
            <a:r>
              <a:rPr lang="en-US" sz="1800" i="1" dirty="0"/>
              <a:t>                                     In cooperation with…</a:t>
            </a:r>
          </a:p>
          <a:p>
            <a:r>
              <a:rPr lang="en-US" sz="1800" dirty="0"/>
              <a:t>The </a:t>
            </a:r>
            <a:r>
              <a:rPr lang="en-US" sz="1800" dirty="0" err="1"/>
              <a:t>ExIm</a:t>
            </a:r>
            <a:r>
              <a:rPr lang="en-US" sz="1800" dirty="0"/>
              <a:t> Bank Council on Small Business of the U. S. Export-Import Bank (and the Subcommittee on Perception and Outreach)</a:t>
            </a:r>
          </a:p>
        </p:txBody>
      </p:sp>
    </p:spTree>
    <p:extLst>
      <p:ext uri="{BB962C8B-B14F-4D97-AF65-F5344CB8AC3E}">
        <p14:creationId xmlns:p14="http://schemas.microsoft.com/office/powerpoint/2010/main" val="99795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96E489-2A7D-F384-FF88-51342F8F8FE7}"/>
              </a:ext>
            </a:extLst>
          </p:cNvPr>
          <p:cNvSpPr txBox="1">
            <a:spLocks/>
          </p:cNvSpPr>
          <p:nvPr/>
        </p:nvSpPr>
        <p:spPr bwMode="black">
          <a:xfrm>
            <a:off x="166030" y="122211"/>
            <a:ext cx="6594366" cy="72027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1400" dirty="0"/>
              <a:t>How effective is EXIM Bank?</a:t>
            </a:r>
            <a:endParaRPr lang="en-US" sz="1400" b="1" dirty="0"/>
          </a:p>
        </p:txBody>
      </p:sp>
      <p:graphicFrame>
        <p:nvGraphicFramePr>
          <p:cNvPr id="7" name="Chart 6">
            <a:extLst>
              <a:ext uri="{FF2B5EF4-FFF2-40B4-BE49-F238E27FC236}">
                <a16:creationId xmlns:a16="http://schemas.microsoft.com/office/drawing/2014/main" id="{EE06BBC3-0638-A003-0E86-9E42BCF486D3}"/>
              </a:ext>
            </a:extLst>
          </p:cNvPr>
          <p:cNvGraphicFramePr>
            <a:graphicFrameLocks/>
          </p:cNvGraphicFramePr>
          <p:nvPr>
            <p:extLst>
              <p:ext uri="{D42A27DB-BD31-4B8C-83A1-F6EECF244321}">
                <p14:modId xmlns:p14="http://schemas.microsoft.com/office/powerpoint/2010/main" val="242481579"/>
              </p:ext>
            </p:extLst>
          </p:nvPr>
        </p:nvGraphicFramePr>
        <p:xfrm>
          <a:off x="349321" y="1171253"/>
          <a:ext cx="11568701" cy="5393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456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070-6FD2-5986-6F65-D455561C5A30}"/>
              </a:ext>
            </a:extLst>
          </p:cNvPr>
          <p:cNvSpPr>
            <a:spLocks noGrp="1"/>
          </p:cNvSpPr>
          <p:nvPr>
            <p:ph type="title"/>
          </p:nvPr>
        </p:nvSpPr>
        <p:spPr/>
        <p:txBody>
          <a:bodyPr/>
          <a:lstStyle/>
          <a:p>
            <a:r>
              <a:rPr lang="en-US" dirty="0"/>
              <a:t>Positive take aways</a:t>
            </a:r>
          </a:p>
        </p:txBody>
      </p:sp>
      <p:sp>
        <p:nvSpPr>
          <p:cNvPr id="3" name="Content Placeholder 2">
            <a:extLst>
              <a:ext uri="{FF2B5EF4-FFF2-40B4-BE49-F238E27FC236}">
                <a16:creationId xmlns:a16="http://schemas.microsoft.com/office/drawing/2014/main" id="{66E40DFA-F692-31FA-E8E0-F1EE7D4924FA}"/>
              </a:ext>
            </a:extLst>
          </p:cNvPr>
          <p:cNvSpPr>
            <a:spLocks noGrp="1"/>
          </p:cNvSpPr>
          <p:nvPr>
            <p:ph idx="1"/>
          </p:nvPr>
        </p:nvSpPr>
        <p:spPr>
          <a:xfrm>
            <a:off x="6451288" y="1048214"/>
            <a:ext cx="5100632" cy="5005113"/>
          </a:xfrm>
        </p:spPr>
        <p:txBody>
          <a:bodyPr>
            <a:normAutofit fontScale="92500" lnSpcReduction="10000"/>
          </a:bodyPr>
          <a:lstStyle/>
          <a:p>
            <a:pPr marL="0" indent="0">
              <a:buNone/>
            </a:pPr>
            <a:r>
              <a:rPr lang="en-US" sz="3200" b="1" dirty="0"/>
              <a:t>         TOP THREE!</a:t>
            </a:r>
          </a:p>
          <a:p>
            <a:pPr marL="0" indent="0">
              <a:buNone/>
            </a:pPr>
            <a:endParaRPr lang="en-US" b="1" dirty="0"/>
          </a:p>
          <a:p>
            <a:pPr marL="0" indent="0">
              <a:buNone/>
            </a:pPr>
            <a:r>
              <a:rPr lang="en-US" b="1" dirty="0"/>
              <a:t>    FOR POSITIVE PERCEPTION:</a:t>
            </a:r>
          </a:p>
          <a:p>
            <a:pPr marL="914400" lvl="4" indent="0">
              <a:buNone/>
            </a:pPr>
            <a:r>
              <a:rPr lang="en-US" sz="2000" b="1" dirty="0"/>
              <a:t>EXPORTERS</a:t>
            </a:r>
          </a:p>
          <a:p>
            <a:pPr marL="914400" lvl="4" indent="0">
              <a:buNone/>
            </a:pPr>
            <a:r>
              <a:rPr lang="en-US" sz="2000" b="1" dirty="0"/>
              <a:t>SERVICE PROVIDERS</a:t>
            </a:r>
          </a:p>
          <a:p>
            <a:pPr marL="914400" lvl="4" indent="0">
              <a:buNone/>
            </a:pPr>
            <a:r>
              <a:rPr lang="en-US" sz="2000" b="1" dirty="0"/>
              <a:t>TRADE SPECIALISTS</a:t>
            </a:r>
            <a:endParaRPr lang="en-US" sz="2000" dirty="0"/>
          </a:p>
          <a:p>
            <a:endParaRPr lang="en-US" dirty="0"/>
          </a:p>
          <a:p>
            <a:pPr marL="0" indent="0">
              <a:buNone/>
            </a:pPr>
            <a:r>
              <a:rPr lang="en-US" dirty="0"/>
              <a:t>    </a:t>
            </a:r>
            <a:r>
              <a:rPr lang="en-US" b="1" dirty="0"/>
              <a:t>FOR SOLID EFFECTIVENESS: </a:t>
            </a:r>
          </a:p>
          <a:p>
            <a:pPr marL="0" indent="0">
              <a:buNone/>
            </a:pPr>
            <a:r>
              <a:rPr lang="en-US" sz="2000" b="1" dirty="0"/>
              <a:t>      	SMALL BUSINESS EXPORTERS</a:t>
            </a:r>
          </a:p>
          <a:p>
            <a:pPr marL="0" indent="0">
              <a:buNone/>
            </a:pPr>
            <a:r>
              <a:rPr lang="en-US" sz="2000" b="1" dirty="0"/>
              <a:t>      	BANKERS</a:t>
            </a:r>
          </a:p>
          <a:p>
            <a:pPr marL="0" indent="0">
              <a:buNone/>
            </a:pPr>
            <a:r>
              <a:rPr lang="en-US" sz="2000" b="1" dirty="0"/>
              <a:t>      	INSURANCE BROKERS</a:t>
            </a:r>
          </a:p>
          <a:p>
            <a:pPr marL="0" indent="0">
              <a:buNone/>
            </a:pPr>
            <a:r>
              <a:rPr lang="en-US" sz="2000" b="1" dirty="0"/>
              <a:t>             </a:t>
            </a:r>
          </a:p>
        </p:txBody>
      </p:sp>
      <p:sp>
        <p:nvSpPr>
          <p:cNvPr id="4" name="Text Placeholder 3">
            <a:extLst>
              <a:ext uri="{FF2B5EF4-FFF2-40B4-BE49-F238E27FC236}">
                <a16:creationId xmlns:a16="http://schemas.microsoft.com/office/drawing/2014/main" id="{87D8E6A9-8E3A-CB74-E215-17137A490BFE}"/>
              </a:ext>
            </a:extLst>
          </p:cNvPr>
          <p:cNvSpPr>
            <a:spLocks noGrp="1"/>
          </p:cNvSpPr>
          <p:nvPr>
            <p:ph type="body" sz="half" idx="2"/>
          </p:nvPr>
        </p:nvSpPr>
        <p:spPr>
          <a:xfrm>
            <a:off x="200722" y="3472676"/>
            <a:ext cx="5586761" cy="2693948"/>
          </a:xfrm>
        </p:spPr>
        <p:txBody>
          <a:bodyPr>
            <a:normAutofit/>
          </a:bodyPr>
          <a:lstStyle/>
          <a:p>
            <a:r>
              <a:rPr lang="en-US" sz="2800" dirty="0"/>
              <a:t>Those elements in the survey responses that indicate positive perception and effectiveness regarding EXIM. </a:t>
            </a:r>
          </a:p>
        </p:txBody>
      </p:sp>
    </p:spTree>
    <p:extLst>
      <p:ext uri="{BB962C8B-B14F-4D97-AF65-F5344CB8AC3E}">
        <p14:creationId xmlns:p14="http://schemas.microsoft.com/office/powerpoint/2010/main" val="13372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070-6FD2-5986-6F65-D455561C5A30}"/>
              </a:ext>
            </a:extLst>
          </p:cNvPr>
          <p:cNvSpPr>
            <a:spLocks noGrp="1"/>
          </p:cNvSpPr>
          <p:nvPr>
            <p:ph type="title"/>
          </p:nvPr>
        </p:nvSpPr>
        <p:spPr/>
        <p:txBody>
          <a:bodyPr/>
          <a:lstStyle/>
          <a:p>
            <a:r>
              <a:rPr lang="en-US" dirty="0"/>
              <a:t>Positive take aways</a:t>
            </a:r>
          </a:p>
        </p:txBody>
      </p:sp>
      <p:sp>
        <p:nvSpPr>
          <p:cNvPr id="3" name="Content Placeholder 2">
            <a:extLst>
              <a:ext uri="{FF2B5EF4-FFF2-40B4-BE49-F238E27FC236}">
                <a16:creationId xmlns:a16="http://schemas.microsoft.com/office/drawing/2014/main" id="{66E40DFA-F692-31FA-E8E0-F1EE7D4924FA}"/>
              </a:ext>
            </a:extLst>
          </p:cNvPr>
          <p:cNvSpPr>
            <a:spLocks noGrp="1"/>
          </p:cNvSpPr>
          <p:nvPr>
            <p:ph idx="1"/>
          </p:nvPr>
        </p:nvSpPr>
        <p:spPr>
          <a:xfrm>
            <a:off x="6736080" y="1048214"/>
            <a:ext cx="4815840" cy="5005113"/>
          </a:xfrm>
        </p:spPr>
        <p:txBody>
          <a:bodyPr>
            <a:normAutofit/>
          </a:bodyPr>
          <a:lstStyle/>
          <a:p>
            <a:pPr marL="0" indent="0">
              <a:buNone/>
            </a:pPr>
            <a:endParaRPr lang="en-US" sz="3200" b="1" dirty="0"/>
          </a:p>
          <a:p>
            <a:pPr marL="0" indent="0">
              <a:buNone/>
            </a:pPr>
            <a:endParaRPr lang="en-US" sz="3200" b="1" dirty="0"/>
          </a:p>
          <a:p>
            <a:pPr marL="0" indent="0">
              <a:buNone/>
            </a:pPr>
            <a:r>
              <a:rPr lang="en-US" sz="3200" b="1" dirty="0"/>
              <a:t>Over 85% of all respondents indicated support for reauthorization! </a:t>
            </a:r>
            <a:endParaRPr lang="en-US" sz="2000" b="1" dirty="0"/>
          </a:p>
        </p:txBody>
      </p:sp>
      <p:sp>
        <p:nvSpPr>
          <p:cNvPr id="4" name="Text Placeholder 3">
            <a:extLst>
              <a:ext uri="{FF2B5EF4-FFF2-40B4-BE49-F238E27FC236}">
                <a16:creationId xmlns:a16="http://schemas.microsoft.com/office/drawing/2014/main" id="{87D8E6A9-8E3A-CB74-E215-17137A490BFE}"/>
              </a:ext>
            </a:extLst>
          </p:cNvPr>
          <p:cNvSpPr>
            <a:spLocks noGrp="1"/>
          </p:cNvSpPr>
          <p:nvPr>
            <p:ph type="body" sz="half" idx="2"/>
          </p:nvPr>
        </p:nvSpPr>
        <p:spPr>
          <a:xfrm>
            <a:off x="200722" y="3472676"/>
            <a:ext cx="5586761" cy="2693948"/>
          </a:xfrm>
        </p:spPr>
        <p:txBody>
          <a:bodyPr>
            <a:normAutofit/>
          </a:bodyPr>
          <a:lstStyle/>
          <a:p>
            <a:r>
              <a:rPr lang="en-US" sz="2800" dirty="0"/>
              <a:t>Those elements in the survey responses that indicate positive perception and effectiveness regarding EXIM. </a:t>
            </a:r>
          </a:p>
        </p:txBody>
      </p:sp>
    </p:spTree>
    <p:extLst>
      <p:ext uri="{BB962C8B-B14F-4D97-AF65-F5344CB8AC3E}">
        <p14:creationId xmlns:p14="http://schemas.microsoft.com/office/powerpoint/2010/main" val="373621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070-6FD2-5986-6F65-D455561C5A30}"/>
              </a:ext>
            </a:extLst>
          </p:cNvPr>
          <p:cNvSpPr>
            <a:spLocks noGrp="1"/>
          </p:cNvSpPr>
          <p:nvPr>
            <p:ph type="title"/>
          </p:nvPr>
        </p:nvSpPr>
        <p:spPr/>
        <p:txBody>
          <a:bodyPr/>
          <a:lstStyle/>
          <a:p>
            <a:r>
              <a:rPr lang="en-US" dirty="0"/>
              <a:t>Positive take aways</a:t>
            </a:r>
          </a:p>
        </p:txBody>
      </p:sp>
      <p:sp>
        <p:nvSpPr>
          <p:cNvPr id="3" name="Content Placeholder 2">
            <a:extLst>
              <a:ext uri="{FF2B5EF4-FFF2-40B4-BE49-F238E27FC236}">
                <a16:creationId xmlns:a16="http://schemas.microsoft.com/office/drawing/2014/main" id="{66E40DFA-F692-31FA-E8E0-F1EE7D4924FA}"/>
              </a:ext>
            </a:extLst>
          </p:cNvPr>
          <p:cNvSpPr>
            <a:spLocks noGrp="1"/>
          </p:cNvSpPr>
          <p:nvPr>
            <p:ph idx="1"/>
          </p:nvPr>
        </p:nvSpPr>
        <p:spPr>
          <a:xfrm>
            <a:off x="6736080" y="1048214"/>
            <a:ext cx="4815840" cy="5005113"/>
          </a:xfrm>
        </p:spPr>
        <p:txBody>
          <a:bodyPr>
            <a:normAutofit fontScale="92500"/>
          </a:bodyPr>
          <a:lstStyle/>
          <a:p>
            <a:pPr marL="0" indent="0">
              <a:buNone/>
            </a:pPr>
            <a:endParaRPr lang="en-US" sz="3200" b="1" dirty="0"/>
          </a:p>
          <a:p>
            <a:pPr marL="0" indent="0">
              <a:buNone/>
            </a:pPr>
            <a:r>
              <a:rPr lang="en-US" sz="3200" b="1" dirty="0"/>
              <a:t>EXIM Field Staff were tops in the sources for </a:t>
            </a:r>
            <a:r>
              <a:rPr lang="en-US" sz="3000" b="1" dirty="0"/>
              <a:t>EXIM </a:t>
            </a:r>
            <a:r>
              <a:rPr lang="en-US" sz="3200" b="1" dirty="0"/>
              <a:t>support!</a:t>
            </a:r>
          </a:p>
          <a:p>
            <a:pPr marL="0" indent="0">
              <a:buNone/>
            </a:pPr>
            <a:r>
              <a:rPr lang="en-US" sz="3200" dirty="0"/>
              <a:t>Followed by:</a:t>
            </a:r>
          </a:p>
          <a:p>
            <a:r>
              <a:rPr lang="en-US" sz="3200" dirty="0"/>
              <a:t>SBDC trade advisors</a:t>
            </a:r>
          </a:p>
          <a:p>
            <a:r>
              <a:rPr lang="en-US" sz="3200" dirty="0"/>
              <a:t>Department of Commerce Trade Specialists </a:t>
            </a:r>
          </a:p>
          <a:p>
            <a:r>
              <a:rPr lang="en-US" sz="3200" dirty="0"/>
              <a:t>SBA OIT staff</a:t>
            </a:r>
            <a:endParaRPr lang="en-US" sz="2000" dirty="0"/>
          </a:p>
        </p:txBody>
      </p:sp>
      <p:sp>
        <p:nvSpPr>
          <p:cNvPr id="4" name="Text Placeholder 3">
            <a:extLst>
              <a:ext uri="{FF2B5EF4-FFF2-40B4-BE49-F238E27FC236}">
                <a16:creationId xmlns:a16="http://schemas.microsoft.com/office/drawing/2014/main" id="{87D8E6A9-8E3A-CB74-E215-17137A490BFE}"/>
              </a:ext>
            </a:extLst>
          </p:cNvPr>
          <p:cNvSpPr>
            <a:spLocks noGrp="1"/>
          </p:cNvSpPr>
          <p:nvPr>
            <p:ph type="body" sz="half" idx="2"/>
          </p:nvPr>
        </p:nvSpPr>
        <p:spPr>
          <a:xfrm>
            <a:off x="200722" y="3472676"/>
            <a:ext cx="5586761" cy="2693948"/>
          </a:xfrm>
        </p:spPr>
        <p:txBody>
          <a:bodyPr>
            <a:normAutofit/>
          </a:bodyPr>
          <a:lstStyle/>
          <a:p>
            <a:r>
              <a:rPr lang="en-US" sz="2800" dirty="0"/>
              <a:t>Those elements in the survey responses that indicate positive perception and effectiveness regarding EXIM. </a:t>
            </a:r>
          </a:p>
        </p:txBody>
      </p:sp>
    </p:spTree>
    <p:extLst>
      <p:ext uri="{BB962C8B-B14F-4D97-AF65-F5344CB8AC3E}">
        <p14:creationId xmlns:p14="http://schemas.microsoft.com/office/powerpoint/2010/main" val="247835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32F17-DFA8-0765-941D-551CFECB0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16EA8-CF1F-C34A-B9EE-29A1768B46DC}"/>
              </a:ext>
            </a:extLst>
          </p:cNvPr>
          <p:cNvSpPr>
            <a:spLocks noGrp="1"/>
          </p:cNvSpPr>
          <p:nvPr>
            <p:ph type="title"/>
          </p:nvPr>
        </p:nvSpPr>
        <p:spPr/>
        <p:txBody>
          <a:bodyPr/>
          <a:lstStyle/>
          <a:p>
            <a:r>
              <a:rPr lang="en-US" dirty="0"/>
              <a:t>OPPORTUNITIES FOR EXIM</a:t>
            </a:r>
          </a:p>
        </p:txBody>
      </p:sp>
      <p:sp>
        <p:nvSpPr>
          <p:cNvPr id="3" name="Content Placeholder 2">
            <a:extLst>
              <a:ext uri="{FF2B5EF4-FFF2-40B4-BE49-F238E27FC236}">
                <a16:creationId xmlns:a16="http://schemas.microsoft.com/office/drawing/2014/main" id="{6ABED2FB-8AC2-7B62-6CCE-9F87C1912782}"/>
              </a:ext>
            </a:extLst>
          </p:cNvPr>
          <p:cNvSpPr>
            <a:spLocks noGrp="1"/>
          </p:cNvSpPr>
          <p:nvPr>
            <p:ph idx="1"/>
          </p:nvPr>
        </p:nvSpPr>
        <p:spPr>
          <a:xfrm>
            <a:off x="6736080" y="1048214"/>
            <a:ext cx="4815840" cy="5005113"/>
          </a:xfrm>
        </p:spPr>
        <p:txBody>
          <a:bodyPr>
            <a:normAutofit fontScale="85000" lnSpcReduction="10000"/>
          </a:bodyPr>
          <a:lstStyle/>
          <a:p>
            <a:pPr marL="0" indent="0">
              <a:buNone/>
            </a:pPr>
            <a:r>
              <a:rPr lang="en-US" sz="3200" dirty="0"/>
              <a:t>Overall percentage of respondents that rated EXIM “very effective to extremely effective” for the following:</a:t>
            </a:r>
          </a:p>
          <a:p>
            <a:pPr marL="0" indent="0">
              <a:buNone/>
            </a:pPr>
            <a:br>
              <a:rPr lang="en-US" sz="3200" dirty="0"/>
            </a:br>
            <a:r>
              <a:rPr lang="en-US" sz="3200" dirty="0"/>
              <a:t>51% Ease of use </a:t>
            </a:r>
          </a:p>
          <a:p>
            <a:pPr marL="0" indent="0">
              <a:buNone/>
            </a:pPr>
            <a:r>
              <a:rPr lang="en-US" sz="3200" dirty="0"/>
              <a:t>57% Timeliness of delivery</a:t>
            </a:r>
          </a:p>
          <a:p>
            <a:pPr marL="0" indent="0">
              <a:buNone/>
            </a:pPr>
            <a:r>
              <a:rPr lang="en-US" sz="3200" dirty="0"/>
              <a:t>68% Customer support</a:t>
            </a:r>
          </a:p>
          <a:p>
            <a:pPr marL="0" indent="0">
              <a:buNone/>
            </a:pPr>
            <a:endParaRPr lang="en-US" sz="3200" dirty="0"/>
          </a:p>
          <a:p>
            <a:pPr marL="0" indent="0">
              <a:buNone/>
            </a:pPr>
            <a:r>
              <a:rPr lang="en-US" sz="3200" dirty="0"/>
              <a:t>(A rating of 75% or higher could be a goal for future surveys?)</a:t>
            </a:r>
          </a:p>
          <a:p>
            <a:pPr marL="0" indent="0">
              <a:buNone/>
            </a:pPr>
            <a:endParaRPr lang="en-US" sz="3200" b="1" dirty="0"/>
          </a:p>
        </p:txBody>
      </p:sp>
      <p:sp>
        <p:nvSpPr>
          <p:cNvPr id="4" name="Text Placeholder 3">
            <a:extLst>
              <a:ext uri="{FF2B5EF4-FFF2-40B4-BE49-F238E27FC236}">
                <a16:creationId xmlns:a16="http://schemas.microsoft.com/office/drawing/2014/main" id="{D1930B7A-D7D8-C1B8-A8C5-E459E732096C}"/>
              </a:ext>
            </a:extLst>
          </p:cNvPr>
          <p:cNvSpPr>
            <a:spLocks noGrp="1"/>
          </p:cNvSpPr>
          <p:nvPr>
            <p:ph type="body" sz="half" idx="2"/>
          </p:nvPr>
        </p:nvSpPr>
        <p:spPr>
          <a:xfrm>
            <a:off x="200722" y="3472676"/>
            <a:ext cx="5586761" cy="2693948"/>
          </a:xfrm>
        </p:spPr>
        <p:txBody>
          <a:bodyPr>
            <a:normAutofit/>
          </a:bodyPr>
          <a:lstStyle/>
          <a:p>
            <a:r>
              <a:rPr lang="en-US" sz="2800" dirty="0"/>
              <a:t>Those elements in the survey responses that indicate areas for opportunities for increasing awareness, perception and effectiveness.</a:t>
            </a:r>
          </a:p>
        </p:txBody>
      </p:sp>
    </p:spTree>
    <p:extLst>
      <p:ext uri="{BB962C8B-B14F-4D97-AF65-F5344CB8AC3E}">
        <p14:creationId xmlns:p14="http://schemas.microsoft.com/office/powerpoint/2010/main" val="417052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E8B53-BA18-33B2-6328-13AC5611E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82D7E-A661-33ED-2461-4C5103504D4D}"/>
              </a:ext>
            </a:extLst>
          </p:cNvPr>
          <p:cNvSpPr>
            <a:spLocks noGrp="1"/>
          </p:cNvSpPr>
          <p:nvPr>
            <p:ph type="title"/>
          </p:nvPr>
        </p:nvSpPr>
        <p:spPr/>
        <p:txBody>
          <a:bodyPr/>
          <a:lstStyle/>
          <a:p>
            <a:r>
              <a:rPr lang="en-US" dirty="0"/>
              <a:t>OPPORTUNITIES FOR EXIM</a:t>
            </a:r>
          </a:p>
        </p:txBody>
      </p:sp>
      <p:sp>
        <p:nvSpPr>
          <p:cNvPr id="3" name="Content Placeholder 2">
            <a:extLst>
              <a:ext uri="{FF2B5EF4-FFF2-40B4-BE49-F238E27FC236}">
                <a16:creationId xmlns:a16="http://schemas.microsoft.com/office/drawing/2014/main" id="{20A7F3C4-B0E7-403E-EE9E-780BB447C66A}"/>
              </a:ext>
            </a:extLst>
          </p:cNvPr>
          <p:cNvSpPr>
            <a:spLocks noGrp="1"/>
          </p:cNvSpPr>
          <p:nvPr>
            <p:ph idx="1"/>
          </p:nvPr>
        </p:nvSpPr>
        <p:spPr>
          <a:xfrm>
            <a:off x="6736080" y="1048214"/>
            <a:ext cx="4815840" cy="5005113"/>
          </a:xfrm>
        </p:spPr>
        <p:txBody>
          <a:bodyPr>
            <a:normAutofit/>
          </a:bodyPr>
          <a:lstStyle/>
          <a:p>
            <a:pPr marL="0" indent="0">
              <a:buNone/>
            </a:pPr>
            <a:endParaRPr lang="en-US" sz="3200" dirty="0"/>
          </a:p>
          <a:p>
            <a:pPr marL="0" indent="0">
              <a:buNone/>
            </a:pPr>
            <a:r>
              <a:rPr lang="en-US" sz="3200" dirty="0"/>
              <a:t>The following sources for assistance on EXIM were ranked as the least effective:</a:t>
            </a:r>
            <a:br>
              <a:rPr lang="en-US" sz="3200" dirty="0"/>
            </a:br>
            <a:endParaRPr lang="en-US" sz="3200" dirty="0"/>
          </a:p>
          <a:p>
            <a:pPr marL="514350" indent="-514350">
              <a:buFont typeface="+mj-lt"/>
              <a:buAutoNum type="arabicPeriod"/>
            </a:pPr>
            <a:r>
              <a:rPr lang="en-US" sz="2800" dirty="0"/>
              <a:t>Bankers</a:t>
            </a:r>
          </a:p>
          <a:p>
            <a:pPr marL="514350" indent="-514350">
              <a:buFont typeface="+mj-lt"/>
              <a:buAutoNum type="arabicPeriod"/>
            </a:pPr>
            <a:r>
              <a:rPr lang="en-US" sz="2800" dirty="0"/>
              <a:t>International Consultants</a:t>
            </a:r>
          </a:p>
        </p:txBody>
      </p:sp>
      <p:sp>
        <p:nvSpPr>
          <p:cNvPr id="4" name="Text Placeholder 3">
            <a:extLst>
              <a:ext uri="{FF2B5EF4-FFF2-40B4-BE49-F238E27FC236}">
                <a16:creationId xmlns:a16="http://schemas.microsoft.com/office/drawing/2014/main" id="{7B263D84-954F-D0D3-B82F-3AC80C4F4A6E}"/>
              </a:ext>
            </a:extLst>
          </p:cNvPr>
          <p:cNvSpPr>
            <a:spLocks noGrp="1"/>
          </p:cNvSpPr>
          <p:nvPr>
            <p:ph type="body" sz="half" idx="2"/>
          </p:nvPr>
        </p:nvSpPr>
        <p:spPr>
          <a:xfrm>
            <a:off x="200722" y="3472676"/>
            <a:ext cx="5586761" cy="2693948"/>
          </a:xfrm>
        </p:spPr>
        <p:txBody>
          <a:bodyPr>
            <a:normAutofit/>
          </a:bodyPr>
          <a:lstStyle/>
          <a:p>
            <a:r>
              <a:rPr lang="en-US" sz="2800" dirty="0"/>
              <a:t>Those elements in the survey responses that indicate areas for opportunities for increasing awareness, perception and effectiveness.</a:t>
            </a:r>
          </a:p>
        </p:txBody>
      </p:sp>
    </p:spTree>
    <p:extLst>
      <p:ext uri="{BB962C8B-B14F-4D97-AF65-F5344CB8AC3E}">
        <p14:creationId xmlns:p14="http://schemas.microsoft.com/office/powerpoint/2010/main" val="41338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070-6FD2-5986-6F65-D455561C5A30}"/>
              </a:ext>
            </a:extLst>
          </p:cNvPr>
          <p:cNvSpPr>
            <a:spLocks noGrp="1"/>
          </p:cNvSpPr>
          <p:nvPr>
            <p:ph type="title"/>
          </p:nvPr>
        </p:nvSpPr>
        <p:spPr/>
        <p:txBody>
          <a:bodyPr/>
          <a:lstStyle/>
          <a:p>
            <a:r>
              <a:rPr lang="en-US" dirty="0"/>
              <a:t>OPPORTUNITIES FOR EXIM</a:t>
            </a:r>
          </a:p>
        </p:txBody>
      </p:sp>
      <p:sp>
        <p:nvSpPr>
          <p:cNvPr id="3" name="Content Placeholder 2">
            <a:extLst>
              <a:ext uri="{FF2B5EF4-FFF2-40B4-BE49-F238E27FC236}">
                <a16:creationId xmlns:a16="http://schemas.microsoft.com/office/drawing/2014/main" id="{66E40DFA-F692-31FA-E8E0-F1EE7D4924FA}"/>
              </a:ext>
            </a:extLst>
          </p:cNvPr>
          <p:cNvSpPr>
            <a:spLocks noGrp="1"/>
          </p:cNvSpPr>
          <p:nvPr>
            <p:ph idx="1"/>
          </p:nvPr>
        </p:nvSpPr>
        <p:spPr>
          <a:xfrm>
            <a:off x="6736080" y="1048214"/>
            <a:ext cx="4961339" cy="5005113"/>
          </a:xfrm>
        </p:spPr>
        <p:txBody>
          <a:bodyPr>
            <a:normAutofit/>
          </a:bodyPr>
          <a:lstStyle/>
          <a:p>
            <a:pPr marL="0" indent="0">
              <a:buNone/>
            </a:pPr>
            <a:r>
              <a:rPr lang="en-US" sz="3200" dirty="0"/>
              <a:t>According to the respondents, EXIM should prioritize:</a:t>
            </a:r>
          </a:p>
          <a:p>
            <a:pPr marL="0" indent="0">
              <a:buNone/>
            </a:pPr>
            <a:endParaRPr lang="en-US" sz="3200" b="1" dirty="0"/>
          </a:p>
          <a:p>
            <a:pPr marL="514350" indent="-514350">
              <a:buFont typeface="+mj-lt"/>
              <a:buAutoNum type="arabicPeriod"/>
            </a:pPr>
            <a:r>
              <a:rPr lang="en-US" sz="3000" dirty="0"/>
              <a:t>Financing U. S. Exporters</a:t>
            </a:r>
          </a:p>
          <a:p>
            <a:pPr marL="514350" indent="-514350">
              <a:buFont typeface="+mj-lt"/>
              <a:buAutoNum type="arabicPeriod"/>
            </a:pPr>
            <a:r>
              <a:rPr lang="en-US" sz="3000" dirty="0"/>
              <a:t>Creating U. S. Jobs</a:t>
            </a:r>
          </a:p>
          <a:p>
            <a:pPr marL="514350" indent="-514350">
              <a:buFont typeface="+mj-lt"/>
              <a:buAutoNum type="arabicPeriod"/>
            </a:pPr>
            <a:r>
              <a:rPr lang="en-US" sz="3000" dirty="0"/>
              <a:t>Supporting new-to-export companies</a:t>
            </a:r>
          </a:p>
        </p:txBody>
      </p:sp>
      <p:sp>
        <p:nvSpPr>
          <p:cNvPr id="4" name="Text Placeholder 3">
            <a:extLst>
              <a:ext uri="{FF2B5EF4-FFF2-40B4-BE49-F238E27FC236}">
                <a16:creationId xmlns:a16="http://schemas.microsoft.com/office/drawing/2014/main" id="{87D8E6A9-8E3A-CB74-E215-17137A490BFE}"/>
              </a:ext>
            </a:extLst>
          </p:cNvPr>
          <p:cNvSpPr>
            <a:spLocks noGrp="1"/>
          </p:cNvSpPr>
          <p:nvPr>
            <p:ph type="body" sz="half" idx="2"/>
          </p:nvPr>
        </p:nvSpPr>
        <p:spPr>
          <a:xfrm>
            <a:off x="200722" y="3472676"/>
            <a:ext cx="5586761" cy="2693948"/>
          </a:xfrm>
        </p:spPr>
        <p:txBody>
          <a:bodyPr>
            <a:normAutofit/>
          </a:bodyPr>
          <a:lstStyle/>
          <a:p>
            <a:r>
              <a:rPr lang="en-US" sz="2800" dirty="0"/>
              <a:t>Those elements in the survey responses that indicate areas for opportunities for increasing awareness, perception and effectiveness.</a:t>
            </a:r>
          </a:p>
        </p:txBody>
      </p:sp>
    </p:spTree>
    <p:extLst>
      <p:ext uri="{BB962C8B-B14F-4D97-AF65-F5344CB8AC3E}">
        <p14:creationId xmlns:p14="http://schemas.microsoft.com/office/powerpoint/2010/main" val="130021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070-6FD2-5986-6F65-D455561C5A30}"/>
              </a:ext>
            </a:extLst>
          </p:cNvPr>
          <p:cNvSpPr>
            <a:spLocks noGrp="1"/>
          </p:cNvSpPr>
          <p:nvPr>
            <p:ph type="title"/>
          </p:nvPr>
        </p:nvSpPr>
        <p:spPr/>
        <p:txBody>
          <a:bodyPr/>
          <a:lstStyle/>
          <a:p>
            <a:r>
              <a:rPr lang="en-US" dirty="0"/>
              <a:t>OPPORTUNITIES FOR EXIM</a:t>
            </a:r>
          </a:p>
        </p:txBody>
      </p:sp>
      <p:sp>
        <p:nvSpPr>
          <p:cNvPr id="3" name="Content Placeholder 2">
            <a:extLst>
              <a:ext uri="{FF2B5EF4-FFF2-40B4-BE49-F238E27FC236}">
                <a16:creationId xmlns:a16="http://schemas.microsoft.com/office/drawing/2014/main" id="{66E40DFA-F692-31FA-E8E0-F1EE7D4924FA}"/>
              </a:ext>
            </a:extLst>
          </p:cNvPr>
          <p:cNvSpPr>
            <a:spLocks noGrp="1"/>
          </p:cNvSpPr>
          <p:nvPr>
            <p:ph idx="1"/>
          </p:nvPr>
        </p:nvSpPr>
        <p:spPr>
          <a:xfrm>
            <a:off x="6801492" y="1048214"/>
            <a:ext cx="4880225" cy="5005113"/>
          </a:xfrm>
        </p:spPr>
        <p:txBody>
          <a:bodyPr>
            <a:normAutofit/>
          </a:bodyPr>
          <a:lstStyle/>
          <a:p>
            <a:pPr marL="0" indent="0">
              <a:buNone/>
            </a:pPr>
            <a:r>
              <a:rPr lang="en-US" sz="3200" dirty="0"/>
              <a:t>Areas for increasing EXIM effectiveness:</a:t>
            </a:r>
            <a:br>
              <a:rPr lang="en-US" sz="3200" dirty="0"/>
            </a:br>
            <a:endParaRPr lang="en-US" sz="3200" dirty="0"/>
          </a:p>
          <a:p>
            <a:pPr marL="742950" indent="-742950">
              <a:buFont typeface="+mj-lt"/>
              <a:buAutoNum type="arabicPeriod"/>
            </a:pPr>
            <a:r>
              <a:rPr lang="en-US" sz="3200" dirty="0"/>
              <a:t>China</a:t>
            </a:r>
          </a:p>
          <a:p>
            <a:pPr marL="742950" indent="-742950">
              <a:buFont typeface="+mj-lt"/>
              <a:buAutoNum type="arabicPeriod"/>
            </a:pPr>
            <a:r>
              <a:rPr lang="en-US" sz="3200" dirty="0"/>
              <a:t>Congress</a:t>
            </a:r>
          </a:p>
          <a:p>
            <a:pPr marL="742950" indent="-742950">
              <a:buFont typeface="+mj-lt"/>
              <a:buAutoNum type="arabicPeriod"/>
            </a:pPr>
            <a:r>
              <a:rPr lang="en-US" sz="3200" dirty="0"/>
              <a:t>Underserved markets</a:t>
            </a:r>
          </a:p>
          <a:p>
            <a:pPr marL="742950" indent="-742950">
              <a:buFont typeface="+mj-lt"/>
              <a:buAutoNum type="arabicPeriod"/>
            </a:pPr>
            <a:r>
              <a:rPr lang="en-US" sz="3200" dirty="0"/>
              <a:t>New products</a:t>
            </a:r>
          </a:p>
          <a:p>
            <a:pPr marL="0" indent="0">
              <a:buNone/>
            </a:pPr>
            <a:endParaRPr lang="en-US" sz="3200" b="1" dirty="0"/>
          </a:p>
        </p:txBody>
      </p:sp>
      <p:sp>
        <p:nvSpPr>
          <p:cNvPr id="4" name="Text Placeholder 3">
            <a:extLst>
              <a:ext uri="{FF2B5EF4-FFF2-40B4-BE49-F238E27FC236}">
                <a16:creationId xmlns:a16="http://schemas.microsoft.com/office/drawing/2014/main" id="{87D8E6A9-8E3A-CB74-E215-17137A490BFE}"/>
              </a:ext>
            </a:extLst>
          </p:cNvPr>
          <p:cNvSpPr>
            <a:spLocks noGrp="1"/>
          </p:cNvSpPr>
          <p:nvPr>
            <p:ph type="body" sz="half" idx="2"/>
          </p:nvPr>
        </p:nvSpPr>
        <p:spPr>
          <a:xfrm>
            <a:off x="200722" y="3472676"/>
            <a:ext cx="5586761" cy="2693948"/>
          </a:xfrm>
        </p:spPr>
        <p:txBody>
          <a:bodyPr>
            <a:normAutofit/>
          </a:bodyPr>
          <a:lstStyle/>
          <a:p>
            <a:r>
              <a:rPr lang="en-US" sz="2800" dirty="0"/>
              <a:t>Those elements in the survey responses that indicate areas for opportunities for increasing awareness, perception and effectiveness.</a:t>
            </a:r>
          </a:p>
        </p:txBody>
      </p:sp>
    </p:spTree>
    <p:extLst>
      <p:ext uri="{BB962C8B-B14F-4D97-AF65-F5344CB8AC3E}">
        <p14:creationId xmlns:p14="http://schemas.microsoft.com/office/powerpoint/2010/main" val="308185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8FE54-E972-902A-0524-1FB89B7EEB0F}"/>
              </a:ext>
            </a:extLst>
          </p:cNvPr>
          <p:cNvSpPr txBox="1"/>
          <p:nvPr/>
        </p:nvSpPr>
        <p:spPr>
          <a:xfrm>
            <a:off x="422787" y="1209368"/>
            <a:ext cx="11257935" cy="535531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I am extremely familiar with ExIm Bank and the support it offers, my company has not been eligible for ExIm Bank programs with our $50M in projects in developing countries since our projects are with the USG. I would suggest that ExIm Bank consider ways to financially support small businesses (like mine) entering the exporting world via Federal contracts.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Exim is great at supporting larger exporters…, and excels at providing export insurance cover to smaller businesses, but EXIM should increase its ability to directly lend or directly finance smaller amounts under $500,000 for small businesses for both short term and medium term 5-7 year financing.  Banks and other lenders don’t want to actively serve smaller cap loans of this nature -- with cover or without.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ExIm may face issues with reauthorizations if they do not significantly increase their support for small business.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ExIm needs to better understand the needs of small businesses.  Perhaps a better relationship with SBA and products jointly created to address the challenges of small businesses competing in global markets would be beneficial.  Tear down the silos.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br>
            <a:endParaRPr lang="en-US" dirty="0"/>
          </a:p>
          <a:p>
            <a:pPr marL="285750" indent="-28575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32D14DC7-1B33-2209-2EC3-B7873E9893A5}"/>
              </a:ext>
            </a:extLst>
          </p:cNvPr>
          <p:cNvSpPr txBox="1">
            <a:spLocks/>
          </p:cNvSpPr>
          <p:nvPr/>
        </p:nvSpPr>
        <p:spPr bwMode="black">
          <a:xfrm>
            <a:off x="166030" y="122211"/>
            <a:ext cx="6594366" cy="72027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1400" dirty="0"/>
              <a:t>A sampling of the many comments received regarding </a:t>
            </a:r>
            <a:r>
              <a:rPr lang="en-US" sz="1400" dirty="0" err="1"/>
              <a:t>ExIM</a:t>
            </a:r>
            <a:endParaRPr lang="en-US" sz="1400" b="1" dirty="0"/>
          </a:p>
        </p:txBody>
      </p:sp>
    </p:spTree>
    <p:extLst>
      <p:ext uri="{BB962C8B-B14F-4D97-AF65-F5344CB8AC3E}">
        <p14:creationId xmlns:p14="http://schemas.microsoft.com/office/powerpoint/2010/main" val="396081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8FE54-E972-902A-0524-1FB89B7EEB0F}"/>
              </a:ext>
            </a:extLst>
          </p:cNvPr>
          <p:cNvSpPr txBox="1"/>
          <p:nvPr/>
        </p:nvSpPr>
        <p:spPr>
          <a:xfrm>
            <a:off x="422787" y="1209368"/>
            <a:ext cx="11257935" cy="5219634"/>
          </a:xfrm>
          <a:prstGeom prst="rect">
            <a:avLst/>
          </a:prstGeom>
          <a:noFill/>
        </p:spPr>
        <p:txBody>
          <a:bodyPr wrap="square" rtlCol="0">
            <a:spAutoFit/>
          </a:bodyPr>
          <a:lstStyle/>
          <a:p>
            <a:pPr marL="285750" indent="-285750">
              <a:buFont typeface="Arial" panose="020B0604020202020204" pitchFamily="34" charset="0"/>
              <a:buChar char="•"/>
            </a:pPr>
            <a:r>
              <a:rPr lang="en-US" dirty="0"/>
              <a:t>I find that depending on location, businesses aren’t aware of the assistance that is available regarding </a:t>
            </a:r>
            <a:r>
              <a:rPr lang="en-US" dirty="0" err="1"/>
              <a:t>ExIm</a:t>
            </a:r>
            <a:r>
              <a:rPr lang="en-US" dirty="0"/>
              <a:t>. I am speaking of the NW area of Louisiana. </a:t>
            </a:r>
            <a:br>
              <a:rPr lang="en-US" dirty="0"/>
            </a:br>
            <a:endParaRPr lang="en-US" dirty="0"/>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not around when we need them, as we sometimes can do fossil fuels material handling equipment in various countries or countries that have some monetary problems but are working on solving their financial strength.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REPP participants might appreciate some level of financial support to make a case to our SBDCs about the importance of promoting and organizing quarterly webinars.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2% cap on bad debt makes EXIM unable to take the necessary risks that US companies need and capital markets can’t compete with the unfair subsidized practices that support Chinese companies worldwide.  Also, the SME definition and the related caps on financing mechanisms are out of step with the tech industry structure.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Interactions have been minimal unless we reach out for help.  We first became familiar when we requested an SBA loan and an EXIM relationship was required to get the financing.  Not really sure of all EXIM offers.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32D14DC7-1B33-2209-2EC3-B7873E9893A5}"/>
              </a:ext>
            </a:extLst>
          </p:cNvPr>
          <p:cNvSpPr txBox="1">
            <a:spLocks/>
          </p:cNvSpPr>
          <p:nvPr/>
        </p:nvSpPr>
        <p:spPr bwMode="black">
          <a:xfrm>
            <a:off x="166030" y="122211"/>
            <a:ext cx="6594366" cy="72027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1400" dirty="0"/>
              <a:t>Respondent feedback</a:t>
            </a:r>
            <a:endParaRPr lang="en-US" sz="1400" b="1" dirty="0"/>
          </a:p>
        </p:txBody>
      </p:sp>
    </p:spTree>
    <p:extLst>
      <p:ext uri="{BB962C8B-B14F-4D97-AF65-F5344CB8AC3E}">
        <p14:creationId xmlns:p14="http://schemas.microsoft.com/office/powerpoint/2010/main" val="168904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DCD2-1A05-6AB2-E6DE-2ECA2B9D1FC2}"/>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US" dirty="0"/>
              <a:t>SURVEY ADMINISTRATOR</a:t>
            </a:r>
          </a:p>
        </p:txBody>
      </p:sp>
      <p:sp>
        <p:nvSpPr>
          <p:cNvPr id="3" name="Content Placeholder 2">
            <a:extLst>
              <a:ext uri="{FF2B5EF4-FFF2-40B4-BE49-F238E27FC236}">
                <a16:creationId xmlns:a16="http://schemas.microsoft.com/office/drawing/2014/main" id="{A5685FFA-101D-8058-9081-3ED521A4CD40}"/>
              </a:ext>
            </a:extLst>
          </p:cNvPr>
          <p:cNvSpPr>
            <a:spLocks noGrp="1"/>
          </p:cNvSpPr>
          <p:nvPr>
            <p:ph idx="1"/>
          </p:nvPr>
        </p:nvSpPr>
        <p:spPr>
          <a:xfrm>
            <a:off x="804671" y="2858703"/>
            <a:ext cx="5285791" cy="3042547"/>
          </a:xfrm>
        </p:spPr>
        <p:txBody>
          <a:bodyPr>
            <a:normAutofit/>
          </a:bodyPr>
          <a:lstStyle/>
          <a:p>
            <a:pPr marL="0" indent="0">
              <a:buNone/>
            </a:pPr>
            <a:r>
              <a:rPr lang="en-US" b="1" dirty="0">
                <a:solidFill>
                  <a:schemeClr val="tx1"/>
                </a:solidFill>
              </a:rPr>
              <a:t>SURVEY ADMISTRATION: </a:t>
            </a:r>
          </a:p>
          <a:p>
            <a:pPr marL="0" indent="0">
              <a:buNone/>
            </a:pPr>
            <a:r>
              <a:rPr lang="en-US" dirty="0">
                <a:solidFill>
                  <a:schemeClr val="tx1"/>
                </a:solidFill>
              </a:rPr>
              <a:t>UNIVERSITY OF ALABAMA – ALABAMA INTERNATIONAL TRADE CENTER (AITC) </a:t>
            </a:r>
          </a:p>
          <a:p>
            <a:endParaRPr lang="en-US" dirty="0">
              <a:solidFill>
                <a:srgbClr val="FFFFFF"/>
              </a:solidFill>
            </a:endParaRPr>
          </a:p>
        </p:txBody>
      </p:sp>
      <p:pic>
        <p:nvPicPr>
          <p:cNvPr id="4" name="Picture 3">
            <a:extLst>
              <a:ext uri="{FF2B5EF4-FFF2-40B4-BE49-F238E27FC236}">
                <a16:creationId xmlns:a16="http://schemas.microsoft.com/office/drawing/2014/main" id="{E60929B7-F11E-1711-1BEF-AF475746A025}"/>
              </a:ext>
            </a:extLst>
          </p:cNvPr>
          <p:cNvPicPr>
            <a:picLocks noChangeAspect="1"/>
          </p:cNvPicPr>
          <p:nvPr/>
        </p:nvPicPr>
        <p:blipFill>
          <a:blip r:embed="rId2"/>
          <a:stretch>
            <a:fillRect/>
          </a:stretch>
        </p:blipFill>
        <p:spPr>
          <a:xfrm>
            <a:off x="7865364" y="1691442"/>
            <a:ext cx="3355848" cy="3158445"/>
          </a:xfrm>
          <a:prstGeom prst="rect">
            <a:avLst/>
          </a:prstGeom>
        </p:spPr>
      </p:pic>
    </p:spTree>
    <p:extLst>
      <p:ext uri="{BB962C8B-B14F-4D97-AF65-F5344CB8AC3E}">
        <p14:creationId xmlns:p14="http://schemas.microsoft.com/office/powerpoint/2010/main" val="2064002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8FE54-E972-902A-0524-1FB89B7EEB0F}"/>
              </a:ext>
            </a:extLst>
          </p:cNvPr>
          <p:cNvSpPr txBox="1"/>
          <p:nvPr/>
        </p:nvSpPr>
        <p:spPr>
          <a:xfrm>
            <a:off x="422787" y="1209368"/>
            <a:ext cx="11257935" cy="535531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International commerce has evolved significantly since EXIM was founded. During the same time period, EXIM's philosophy/policies have basically remained the same. As a Banker that has 20+ years of using EXIM's programs, I have experienced EXIM's rigidity that makes their products less relevant….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U.S. manufacturers to be competitive internationally and domestically, they have to source raw materials from other countries or manufacture in other countries. Thus, making the majority ineligible for EXIM Bank.</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Exim should be more flexible in regard to national content and try to shift to 'national interest' similar to other ECA's, otherwise we will keep losing competitiveness in the international market</a:t>
            </a:r>
            <a:r>
              <a:rPr lang="en-US" dirty="0">
                <a:latin typeface="Calibri" panose="020F0502020204030204" pitchFamily="34" charset="0"/>
                <a:ea typeface="Calibri" panose="020F0502020204030204" pitchFamily="34" charset="0"/>
                <a:cs typeface="Times New Roman" panose="02020603050405020304" pitchFamily="18" charset="0"/>
              </a:rPr>
              <a: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EXIM needs to improve its partnership with US Lenders.  Today EXIM Bank's approach effectively crowds out the private sector.  EXIM needs to better qualify its lenders and then utilize these lenders more in partnership…EXIM does not view lenders as true partners.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EXIM is seriously understaffed, resulting in extremely long approval processes, which makes EXIM completely uncompetitive vis-a-vis most ECAs around the world, and, thereby, putting US exporters at a huge disadvantage.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bank that offers both the SBA and Exim version of EWCG program, we find the guaranty fee offered by SBA is more compelling to lenders and </a:t>
            </a:r>
            <a:r>
              <a:rPr lang="en-US" sz="1800">
                <a:effectLst/>
                <a:latin typeface="Calibri" panose="020F0502020204030204" pitchFamily="34" charset="0"/>
                <a:ea typeface="Calibri" panose="020F0502020204030204" pitchFamily="34" charset="0"/>
                <a:cs typeface="Times New Roman" panose="02020603050405020304" pitchFamily="18" charset="0"/>
              </a:rPr>
              <a:t>customers -- </a:t>
            </a:r>
            <a:r>
              <a:rPr lang="en-US" sz="1800" dirty="0">
                <a:effectLst/>
                <a:latin typeface="Calibri" panose="020F0502020204030204" pitchFamily="34" charset="0"/>
                <a:ea typeface="Calibri" panose="020F0502020204030204" pitchFamily="34" charset="0"/>
                <a:cs typeface="Times New Roman" panose="02020603050405020304" pitchFamily="18" charset="0"/>
              </a:rPr>
              <a:t>tough to compete with that.</a:t>
            </a:r>
          </a:p>
          <a:p>
            <a:pPr marL="285750" indent="-28575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32D14DC7-1B33-2209-2EC3-B7873E9893A5}"/>
              </a:ext>
            </a:extLst>
          </p:cNvPr>
          <p:cNvSpPr txBox="1">
            <a:spLocks/>
          </p:cNvSpPr>
          <p:nvPr/>
        </p:nvSpPr>
        <p:spPr bwMode="black">
          <a:xfrm>
            <a:off x="166030" y="122211"/>
            <a:ext cx="6594366" cy="72027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US" sz="1400" dirty="0"/>
              <a:t>Respondent feedback – A sampling of the many comments received regarding </a:t>
            </a:r>
            <a:r>
              <a:rPr lang="en-US" sz="1400" dirty="0" err="1"/>
              <a:t>ExIM</a:t>
            </a:r>
            <a:endParaRPr lang="en-US" sz="1400" b="1" dirty="0"/>
          </a:p>
        </p:txBody>
      </p:sp>
    </p:spTree>
    <p:extLst>
      <p:ext uri="{BB962C8B-B14F-4D97-AF65-F5344CB8AC3E}">
        <p14:creationId xmlns:p14="http://schemas.microsoft.com/office/powerpoint/2010/main" val="43917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C2CD-F852-B847-835C-1626C111567F}"/>
              </a:ext>
            </a:extLst>
          </p:cNvPr>
          <p:cNvSpPr>
            <a:spLocks noGrp="1"/>
          </p:cNvSpPr>
          <p:nvPr>
            <p:ph type="title"/>
          </p:nvPr>
        </p:nvSpPr>
        <p:spPr>
          <a:xfrm>
            <a:off x="804672" y="640080"/>
            <a:ext cx="4475892" cy="1838665"/>
          </a:xfrm>
          <a:solidFill>
            <a:srgbClr val="FFFFFF"/>
          </a:solidFill>
          <a:ln>
            <a:solidFill>
              <a:srgbClr val="404040"/>
            </a:solidFill>
          </a:ln>
        </p:spPr>
        <p:txBody>
          <a:bodyPr vert="horz" lIns="182880" tIns="182880" rIns="182880" bIns="182880" rtlCol="0" anchor="ctr">
            <a:normAutofit/>
          </a:bodyPr>
          <a:lstStyle/>
          <a:p>
            <a:r>
              <a:rPr lang="en-US" dirty="0"/>
              <a:t>Exim survey </a:t>
            </a:r>
            <a:br>
              <a:rPr lang="en-US" dirty="0"/>
            </a:br>
            <a:r>
              <a:rPr lang="en-US" dirty="0"/>
              <a:t>QUESTIONS? </a:t>
            </a:r>
          </a:p>
        </p:txBody>
      </p:sp>
      <p:sp>
        <p:nvSpPr>
          <p:cNvPr id="4" name="Rectangle 1">
            <a:extLst>
              <a:ext uri="{FF2B5EF4-FFF2-40B4-BE49-F238E27FC236}">
                <a16:creationId xmlns:a16="http://schemas.microsoft.com/office/drawing/2014/main" id="{1E3810E2-6B50-D741-BA5B-33DB46D1A46C}"/>
              </a:ext>
            </a:extLst>
          </p:cNvPr>
          <p:cNvSpPr>
            <a:spLocks noChangeArrowheads="1"/>
          </p:cNvSpPr>
          <p:nvPr/>
        </p:nvSpPr>
        <p:spPr bwMode="auto">
          <a:xfrm>
            <a:off x="804672" y="3041553"/>
            <a:ext cx="4475892" cy="27824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algn="ctr" defTabSz="914400" fontAlgn="base">
              <a:spcBef>
                <a:spcPts val="1000"/>
              </a:spcBef>
              <a:spcAft>
                <a:spcPts val="600"/>
              </a:spcAft>
              <a:buClr>
                <a:schemeClr val="accent2"/>
              </a:buClr>
              <a:buSzTx/>
              <a:buFont typeface="Arial" panose="020B0604020202020204" pitchFamily="34" charset="0"/>
              <a:buChar char="•"/>
              <a:tabLst/>
            </a:pPr>
            <a:r>
              <a:rPr kumimoji="0" lang="en-US" altLang="en-US" b="1" i="0" u="none" strike="noStrike" cap="none" normalizeH="0" baseline="0" dirty="0">
                <a:ln>
                  <a:noFill/>
                </a:ln>
                <a:solidFill>
                  <a:srgbClr val="FFFFFF"/>
                </a:solidFill>
                <a:effectLst/>
              </a:rPr>
              <a:t>2024 NADEC Annual Export Conference</a:t>
            </a:r>
          </a:p>
          <a:p>
            <a:pPr marL="0" marR="0" lvl="0" indent="-228600" algn="ctr" defTabSz="914400" fontAlgn="base">
              <a:spcBef>
                <a:spcPts val="1000"/>
              </a:spcBef>
              <a:spcAft>
                <a:spcPts val="600"/>
              </a:spcAft>
              <a:buClr>
                <a:schemeClr val="accent2"/>
              </a:buClr>
              <a:buSzTx/>
              <a:buFont typeface="Arial" panose="020B0604020202020204" pitchFamily="34" charset="0"/>
              <a:buChar char="•"/>
              <a:tabLst/>
            </a:pPr>
            <a:r>
              <a:rPr kumimoji="0" lang="en-US" altLang="en-US" b="1" i="0" u="none" strike="noStrike" cap="none" normalizeH="0" baseline="0" dirty="0">
                <a:ln>
                  <a:noFill/>
                </a:ln>
                <a:solidFill>
                  <a:srgbClr val="FFFFFF"/>
                </a:solidFill>
                <a:effectLst/>
              </a:rPr>
              <a:t>Celebrating the 50th Anniversary of the NADEC </a:t>
            </a:r>
            <a:br>
              <a:rPr kumimoji="0" lang="en-US" altLang="en-US" b="1" i="0" u="none" strike="noStrike" cap="none" normalizeH="0" baseline="0" dirty="0">
                <a:ln>
                  <a:noFill/>
                </a:ln>
                <a:solidFill>
                  <a:srgbClr val="FFFFFF"/>
                </a:solidFill>
                <a:effectLst/>
              </a:rPr>
            </a:br>
            <a:r>
              <a:rPr kumimoji="0" lang="en-US" altLang="en-US" b="1" i="0" u="none" strike="noStrike" cap="none" normalizeH="0" baseline="0" dirty="0">
                <a:ln>
                  <a:noFill/>
                </a:ln>
                <a:solidFill>
                  <a:srgbClr val="FFFFFF"/>
                </a:solidFill>
                <a:effectLst/>
              </a:rPr>
              <a:t>Engaging with Our Friends &amp; Neighbors</a:t>
            </a:r>
          </a:p>
          <a:p>
            <a:pPr marL="0" marR="0" lvl="0" indent="-228600" defTabSz="914400" fontAlgn="base">
              <a:spcBef>
                <a:spcPts val="1000"/>
              </a:spcBef>
              <a:spcAft>
                <a:spcPts val="600"/>
              </a:spcAft>
              <a:buClr>
                <a:schemeClr val="accent2"/>
              </a:buClr>
              <a:buSzTx/>
              <a:buFont typeface="Arial" panose="020B0604020202020204" pitchFamily="34" charset="0"/>
              <a:buChar char="•"/>
              <a:tabLst/>
            </a:pPr>
            <a:endParaRPr kumimoji="0" lang="en-US" altLang="en-US" b="0" i="0" u="none" strike="noStrike" cap="none" normalizeH="0" baseline="0" dirty="0">
              <a:ln>
                <a:noFill/>
              </a:ln>
              <a:solidFill>
                <a:srgbClr val="FFFFFF"/>
              </a:solidFill>
              <a:effectLst/>
            </a:endParaRPr>
          </a:p>
        </p:txBody>
      </p:sp>
      <p:pic>
        <p:nvPicPr>
          <p:cNvPr id="2050" name="Picture 2" descr="NADEC 50 Year Anniversary">
            <a:extLst>
              <a:ext uri="{FF2B5EF4-FFF2-40B4-BE49-F238E27FC236}">
                <a16:creationId xmlns:a16="http://schemas.microsoft.com/office/drawing/2014/main" id="{3DCF9CA6-3EA1-6049-A5C7-7FF6218573C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96" r="6909" b="-3"/>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5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5598-82CF-D858-51A3-1B9414B79E0F}"/>
              </a:ext>
            </a:extLst>
          </p:cNvPr>
          <p:cNvSpPr>
            <a:spLocks noGrp="1"/>
          </p:cNvSpPr>
          <p:nvPr>
            <p:ph type="ctrTitle"/>
          </p:nvPr>
        </p:nvSpPr>
        <p:spPr>
          <a:xfrm>
            <a:off x="1600200" y="1429555"/>
            <a:ext cx="8991600" cy="1892981"/>
          </a:xfrm>
        </p:spPr>
        <p:txBody>
          <a:bodyPr/>
          <a:lstStyle/>
          <a:p>
            <a:r>
              <a:rPr lang="en-US" dirty="0"/>
              <a:t>2024 EXIM BANK SURVEY </a:t>
            </a:r>
          </a:p>
        </p:txBody>
      </p:sp>
      <p:sp>
        <p:nvSpPr>
          <p:cNvPr id="3" name="Subtitle 2">
            <a:extLst>
              <a:ext uri="{FF2B5EF4-FFF2-40B4-BE49-F238E27FC236}">
                <a16:creationId xmlns:a16="http://schemas.microsoft.com/office/drawing/2014/main" id="{A2E4CE1A-586B-691F-E757-E123E89E9DE5}"/>
              </a:ext>
            </a:extLst>
          </p:cNvPr>
          <p:cNvSpPr>
            <a:spLocks noGrp="1"/>
          </p:cNvSpPr>
          <p:nvPr>
            <p:ph type="subTitle" idx="1"/>
          </p:nvPr>
        </p:nvSpPr>
        <p:spPr>
          <a:xfrm>
            <a:off x="2695194" y="4352543"/>
            <a:ext cx="6801612" cy="1892981"/>
          </a:xfrm>
        </p:spPr>
        <p:txBody>
          <a:bodyPr>
            <a:normAutofit fontScale="40000" lnSpcReduction="20000"/>
          </a:bodyPr>
          <a:lstStyle/>
          <a:p>
            <a:pPr algn="l"/>
            <a:r>
              <a:rPr lang="en-US" sz="7200" b="1" dirty="0"/>
              <a:t>Bill Cummins</a:t>
            </a:r>
          </a:p>
          <a:p>
            <a:pPr algn="l"/>
            <a:r>
              <a:rPr lang="en-US" sz="7200" b="1" dirty="0"/>
              <a:t>Vice Chair Alabama DEC</a:t>
            </a:r>
          </a:p>
          <a:p>
            <a:pPr algn="l"/>
            <a:r>
              <a:rPr lang="en-US" sz="7200" b="1" dirty="0"/>
              <a:t>Email: </a:t>
            </a:r>
            <a:r>
              <a:rPr lang="en-US" sz="7200" b="1" dirty="0">
                <a:solidFill>
                  <a:schemeClr val="tx1"/>
                </a:solidFill>
                <a:hlinkClick r:id="rId2">
                  <a:extLst>
                    <a:ext uri="{A12FA001-AC4F-418D-AE19-62706E023703}">
                      <ahyp:hlinkClr xmlns:ahyp="http://schemas.microsoft.com/office/drawing/2018/hyperlinkcolor" val="tx"/>
                    </a:ext>
                  </a:extLst>
                </a:hlinkClick>
              </a:rPr>
              <a:t>billcummins@gmail.com</a:t>
            </a:r>
            <a:endParaRPr lang="en-US" sz="7200" b="1" dirty="0">
              <a:solidFill>
                <a:schemeClr val="tx1"/>
              </a:solidFill>
            </a:endParaRPr>
          </a:p>
          <a:p>
            <a:pPr algn="l"/>
            <a:r>
              <a:rPr lang="en-US" sz="7200" b="1" dirty="0" err="1">
                <a:solidFill>
                  <a:schemeClr val="tx1"/>
                </a:solidFill>
              </a:rPr>
              <a:t>Cel</a:t>
            </a:r>
            <a:r>
              <a:rPr lang="en-US" sz="7200" b="1" dirty="0">
                <a:solidFill>
                  <a:schemeClr val="tx1"/>
                </a:solidFill>
              </a:rPr>
              <a:t>: 504 908 6441</a:t>
            </a:r>
          </a:p>
          <a:p>
            <a:endParaRPr lang="en-US" dirty="0"/>
          </a:p>
        </p:txBody>
      </p:sp>
    </p:spTree>
    <p:extLst>
      <p:ext uri="{BB962C8B-B14F-4D97-AF65-F5344CB8AC3E}">
        <p14:creationId xmlns:p14="http://schemas.microsoft.com/office/powerpoint/2010/main" val="8158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070-6FD2-5986-6F65-D455561C5A30}"/>
              </a:ext>
            </a:extLst>
          </p:cNvPr>
          <p:cNvSpPr>
            <a:spLocks noGrp="1"/>
          </p:cNvSpPr>
          <p:nvPr>
            <p:ph type="title"/>
          </p:nvPr>
        </p:nvSpPr>
        <p:spPr>
          <a:xfrm>
            <a:off x="811840" y="849086"/>
            <a:ext cx="4479488" cy="2536239"/>
          </a:xfrm>
        </p:spPr>
        <p:txBody>
          <a:bodyPr/>
          <a:lstStyle/>
          <a:p>
            <a:r>
              <a:rPr lang="en-US" dirty="0"/>
              <a:t>PARTRICIPATING ORGANIZARTIONS</a:t>
            </a:r>
          </a:p>
        </p:txBody>
      </p:sp>
      <p:sp>
        <p:nvSpPr>
          <p:cNvPr id="3" name="Content Placeholder 2">
            <a:extLst>
              <a:ext uri="{FF2B5EF4-FFF2-40B4-BE49-F238E27FC236}">
                <a16:creationId xmlns:a16="http://schemas.microsoft.com/office/drawing/2014/main" id="{66E40DFA-F692-31FA-E8E0-F1EE7D4924FA}"/>
              </a:ext>
            </a:extLst>
          </p:cNvPr>
          <p:cNvSpPr>
            <a:spLocks noGrp="1"/>
          </p:cNvSpPr>
          <p:nvPr>
            <p:ph idx="1"/>
          </p:nvPr>
        </p:nvSpPr>
        <p:spPr>
          <a:xfrm>
            <a:off x="6736080" y="1048214"/>
            <a:ext cx="4815840" cy="5434779"/>
          </a:xfrm>
        </p:spPr>
        <p:txBody>
          <a:bodyPr>
            <a:normAutofit/>
          </a:bodyPr>
          <a:lstStyle/>
          <a:p>
            <a:endParaRPr lang="en-US" sz="1400" dirty="0"/>
          </a:p>
        </p:txBody>
      </p:sp>
      <p:sp>
        <p:nvSpPr>
          <p:cNvPr id="4" name="Text Placeholder 3">
            <a:extLst>
              <a:ext uri="{FF2B5EF4-FFF2-40B4-BE49-F238E27FC236}">
                <a16:creationId xmlns:a16="http://schemas.microsoft.com/office/drawing/2014/main" id="{87D8E6A9-8E3A-CB74-E215-17137A490BFE}"/>
              </a:ext>
            </a:extLst>
          </p:cNvPr>
          <p:cNvSpPr>
            <a:spLocks noGrp="1"/>
          </p:cNvSpPr>
          <p:nvPr>
            <p:ph type="body" sz="half" idx="2"/>
          </p:nvPr>
        </p:nvSpPr>
        <p:spPr>
          <a:xfrm>
            <a:off x="217975" y="3472676"/>
            <a:ext cx="5586761" cy="2693948"/>
          </a:xfrm>
        </p:spPr>
        <p:txBody>
          <a:bodyPr>
            <a:normAutofit/>
          </a:bodyPr>
          <a:lstStyle/>
          <a:p>
            <a:pPr algn="l"/>
            <a:r>
              <a:rPr lang="en-US" sz="1800" dirty="0"/>
              <a:t>Over one dozen organizations promoted the survey to their members through email and/or newsletters.</a:t>
            </a:r>
          </a:p>
          <a:p>
            <a:endParaRPr lang="en-US" sz="1800" dirty="0"/>
          </a:p>
          <a:p>
            <a:pPr algn="l"/>
            <a:r>
              <a:rPr lang="en-US" sz="1800" dirty="0"/>
              <a:t>Additional direct emails were set to -- </a:t>
            </a:r>
          </a:p>
          <a:p>
            <a:pPr algn="l"/>
            <a:r>
              <a:rPr lang="en-US" sz="1800" dirty="0"/>
              <a:t>           1) a sampling of current EXIM clients </a:t>
            </a:r>
          </a:p>
          <a:p>
            <a:pPr algn="l"/>
            <a:r>
              <a:rPr lang="en-US" sz="1800" dirty="0"/>
              <a:t>           2) EXIM insurance brokers</a:t>
            </a:r>
          </a:p>
        </p:txBody>
      </p:sp>
      <p:sp>
        <p:nvSpPr>
          <p:cNvPr id="5" name="TextBox 4">
            <a:extLst>
              <a:ext uri="{FF2B5EF4-FFF2-40B4-BE49-F238E27FC236}">
                <a16:creationId xmlns:a16="http://schemas.microsoft.com/office/drawing/2014/main" id="{86C4B60E-40B0-7953-C77F-727F1B1E3955}"/>
              </a:ext>
            </a:extLst>
          </p:cNvPr>
          <p:cNvSpPr txBox="1"/>
          <p:nvPr/>
        </p:nvSpPr>
        <p:spPr>
          <a:xfrm>
            <a:off x="7070272" y="1943100"/>
            <a:ext cx="4309888" cy="3170099"/>
          </a:xfrm>
          <a:prstGeom prst="rect">
            <a:avLst/>
          </a:prstGeom>
          <a:noFill/>
        </p:spPr>
        <p:txBody>
          <a:bodyPr wrap="square" rtlCol="0">
            <a:spAutoFit/>
          </a:bodyPr>
          <a:lstStyle/>
          <a:p>
            <a:pPr algn="ctr"/>
            <a:r>
              <a:rPr lang="en-US" sz="4000" dirty="0"/>
              <a:t>SURVEY DURATION: </a:t>
            </a:r>
          </a:p>
          <a:p>
            <a:pPr algn="ctr"/>
            <a:endParaRPr lang="en-US" sz="4000" dirty="0"/>
          </a:p>
          <a:p>
            <a:pPr algn="ctr"/>
            <a:r>
              <a:rPr lang="en-US" sz="4000" dirty="0"/>
              <a:t>JANUARY through</a:t>
            </a:r>
          </a:p>
          <a:p>
            <a:pPr algn="ctr"/>
            <a:r>
              <a:rPr lang="en-US" sz="4000" dirty="0"/>
              <a:t>MARCH 2024</a:t>
            </a:r>
          </a:p>
        </p:txBody>
      </p:sp>
    </p:spTree>
    <p:extLst>
      <p:ext uri="{BB962C8B-B14F-4D97-AF65-F5344CB8AC3E}">
        <p14:creationId xmlns:p14="http://schemas.microsoft.com/office/powerpoint/2010/main" val="221550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5598-82CF-D858-51A3-1B9414B79E0F}"/>
              </a:ext>
            </a:extLst>
          </p:cNvPr>
          <p:cNvSpPr>
            <a:spLocks noGrp="1"/>
          </p:cNvSpPr>
          <p:nvPr>
            <p:ph type="title"/>
          </p:nvPr>
        </p:nvSpPr>
        <p:spPr>
          <a:xfrm>
            <a:off x="2524259" y="167424"/>
            <a:ext cx="4842457" cy="950548"/>
          </a:xfrm>
        </p:spPr>
        <p:txBody>
          <a:bodyPr/>
          <a:lstStyle/>
          <a:p>
            <a:r>
              <a:rPr lang="en-US" dirty="0"/>
              <a:t>Survey PARTNERS</a:t>
            </a:r>
          </a:p>
        </p:txBody>
      </p:sp>
      <p:sp>
        <p:nvSpPr>
          <p:cNvPr id="3" name="Subtitle 2">
            <a:extLst>
              <a:ext uri="{FF2B5EF4-FFF2-40B4-BE49-F238E27FC236}">
                <a16:creationId xmlns:a16="http://schemas.microsoft.com/office/drawing/2014/main" id="{A2E4CE1A-586B-691F-E757-E123E89E9DE5}"/>
              </a:ext>
            </a:extLst>
          </p:cNvPr>
          <p:cNvSpPr>
            <a:spLocks noGrp="1"/>
          </p:cNvSpPr>
          <p:nvPr>
            <p:ph idx="1"/>
          </p:nvPr>
        </p:nvSpPr>
        <p:spPr>
          <a:xfrm>
            <a:off x="2231136" y="1117973"/>
            <a:ext cx="7729728" cy="4622055"/>
          </a:xfrm>
        </p:spPr>
        <p:txBody>
          <a:bodyPr>
            <a:noAutofit/>
          </a:bodyPr>
          <a:lstStyle/>
          <a:p>
            <a:pPr marL="0" indent="0">
              <a:buNone/>
            </a:pPr>
            <a:endParaRPr lang="en-US" sz="1800" b="1" dirty="0"/>
          </a:p>
          <a:p>
            <a:r>
              <a:rPr lang="en-US" sz="1800" dirty="0"/>
              <a:t>NADEC BOARD OF DIRECTORS</a:t>
            </a:r>
          </a:p>
          <a:p>
            <a:r>
              <a:rPr lang="en-US" sz="1800" dirty="0"/>
              <a:t>DISTRICT EXPORT COUNCILS (67 CHAPTERS)</a:t>
            </a:r>
          </a:p>
          <a:p>
            <a:r>
              <a:rPr lang="en-US" sz="1800" dirty="0"/>
              <a:t>AMERICA’S SBDC (63 NETWORKS)</a:t>
            </a:r>
          </a:p>
          <a:p>
            <a:r>
              <a:rPr lang="en-US" sz="1800" dirty="0"/>
              <a:t>U. S. COMMERCIAL SERVICE (U. S. EXPORT ASSISTANCE CENTERS)</a:t>
            </a:r>
          </a:p>
          <a:p>
            <a:r>
              <a:rPr lang="en-US" sz="1800" dirty="0"/>
              <a:t>SBA OFFICE OF INTERNATIONAL TRADE</a:t>
            </a:r>
          </a:p>
          <a:p>
            <a:r>
              <a:rPr lang="en-US" sz="1800" dirty="0"/>
              <a:t>BANKERS ASSOCIATION FOR FINANCE AND TRADE (BAFT)</a:t>
            </a:r>
          </a:p>
          <a:p>
            <a:r>
              <a:rPr lang="en-US" sz="1800" dirty="0"/>
              <a:t>NATIONAL SMALL BUSINESS ASSOCIATION (NSBA)</a:t>
            </a:r>
          </a:p>
          <a:p>
            <a:r>
              <a:rPr lang="en-US" sz="1800" dirty="0"/>
              <a:t>STATE INTERNATIONAL TRADE ORGANIZATIONS (SIDO)</a:t>
            </a:r>
          </a:p>
          <a:p>
            <a:r>
              <a:rPr lang="en-US" sz="1800" dirty="0"/>
              <a:t>U. S. CHAMBER OF COMMERCE</a:t>
            </a:r>
          </a:p>
          <a:p>
            <a:r>
              <a:rPr lang="en-US" sz="1800" dirty="0"/>
              <a:t>CALIFORNIA CHAMBER OF COMMERCE,</a:t>
            </a:r>
          </a:p>
          <a:p>
            <a:r>
              <a:rPr lang="en-US" sz="1800" dirty="0"/>
              <a:t>NORTH ALA. INTL TRADE  ASSOCIATION  (NAITA)</a:t>
            </a:r>
          </a:p>
          <a:p>
            <a:r>
              <a:rPr lang="en-US" sz="1800" dirty="0"/>
              <a:t>PLUS OTHER LOCAL AND STATE TRADE ASSOCIATIONS</a:t>
            </a:r>
          </a:p>
        </p:txBody>
      </p:sp>
    </p:spTree>
    <p:extLst>
      <p:ext uri="{BB962C8B-B14F-4D97-AF65-F5344CB8AC3E}">
        <p14:creationId xmlns:p14="http://schemas.microsoft.com/office/powerpoint/2010/main" val="406391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342E-9444-54AB-6764-44542489A675}"/>
              </a:ext>
            </a:extLst>
          </p:cNvPr>
          <p:cNvSpPr>
            <a:spLocks noGrp="1"/>
          </p:cNvSpPr>
          <p:nvPr>
            <p:ph type="title"/>
          </p:nvPr>
        </p:nvSpPr>
        <p:spPr>
          <a:noFill/>
          <a:ln>
            <a:solidFill>
              <a:srgbClr val="FFFFFF"/>
            </a:solidFill>
          </a:ln>
        </p:spPr>
        <p:txBody>
          <a:bodyPr>
            <a:normAutofit fontScale="90000"/>
          </a:bodyPr>
          <a:lstStyle/>
          <a:p>
            <a:r>
              <a:rPr lang="en-US" sz="4400" dirty="0">
                <a:solidFill>
                  <a:srgbClr val="FFFFFF"/>
                </a:solidFill>
              </a:rPr>
              <a:t>Targeted market segments</a:t>
            </a:r>
          </a:p>
        </p:txBody>
      </p:sp>
      <p:sp>
        <p:nvSpPr>
          <p:cNvPr id="3" name="Content Placeholder 2">
            <a:extLst>
              <a:ext uri="{FF2B5EF4-FFF2-40B4-BE49-F238E27FC236}">
                <a16:creationId xmlns:a16="http://schemas.microsoft.com/office/drawing/2014/main" id="{0B4FC4A7-8AC6-3222-AD73-4E8E7D448594}"/>
              </a:ext>
            </a:extLst>
          </p:cNvPr>
          <p:cNvSpPr>
            <a:spLocks noGrp="1"/>
          </p:cNvSpPr>
          <p:nvPr>
            <p:ph idx="1"/>
          </p:nvPr>
        </p:nvSpPr>
        <p:spPr>
          <a:xfrm>
            <a:off x="2231136" y="2638044"/>
            <a:ext cx="7729728" cy="3883526"/>
          </a:xfrm>
        </p:spPr>
        <p:txBody>
          <a:bodyPr>
            <a:normAutofit lnSpcReduction="10000"/>
          </a:bodyPr>
          <a:lstStyle/>
          <a:p>
            <a:pPr marL="0" indent="0">
              <a:buNone/>
            </a:pPr>
            <a:r>
              <a:rPr lang="en-US" sz="2400" b="1" dirty="0">
                <a:solidFill>
                  <a:srgbClr val="FFFFFF"/>
                </a:solidFill>
              </a:rPr>
              <a:t>The survey was directed to:</a:t>
            </a:r>
          </a:p>
          <a:p>
            <a:pPr>
              <a:buFont typeface="Wingdings" pitchFamily="2" charset="77"/>
              <a:buChar char="Ø"/>
            </a:pPr>
            <a:r>
              <a:rPr lang="en-US" sz="2400" dirty="0">
                <a:solidFill>
                  <a:srgbClr val="FFFFFF"/>
                </a:solidFill>
              </a:rPr>
              <a:t>Exporters</a:t>
            </a:r>
          </a:p>
          <a:p>
            <a:pPr>
              <a:buFont typeface="Wingdings" pitchFamily="2" charset="77"/>
              <a:buChar char="Ø"/>
            </a:pPr>
            <a:r>
              <a:rPr lang="en-US" sz="2400" dirty="0">
                <a:solidFill>
                  <a:srgbClr val="FFFFFF"/>
                </a:solidFill>
              </a:rPr>
              <a:t>Service providers that support exporting</a:t>
            </a:r>
          </a:p>
          <a:p>
            <a:pPr>
              <a:buFont typeface="Wingdings" pitchFamily="2" charset="77"/>
              <a:buChar char="Ø"/>
            </a:pPr>
            <a:r>
              <a:rPr lang="en-US" sz="2400" dirty="0">
                <a:solidFill>
                  <a:srgbClr val="FFFFFF"/>
                </a:solidFill>
              </a:rPr>
              <a:t>Int’l trade economic developers (trade specialists)</a:t>
            </a:r>
          </a:p>
          <a:p>
            <a:pPr>
              <a:buFont typeface="Wingdings" pitchFamily="2" charset="77"/>
              <a:buChar char="Ø"/>
            </a:pPr>
            <a:r>
              <a:rPr lang="en-US" sz="2400" dirty="0">
                <a:solidFill>
                  <a:srgbClr val="FFFFFF"/>
                </a:solidFill>
              </a:rPr>
              <a:t>Trade finance bankers</a:t>
            </a:r>
          </a:p>
          <a:p>
            <a:pPr>
              <a:buFont typeface="Wingdings" pitchFamily="2" charset="77"/>
              <a:buChar char="Ø"/>
            </a:pPr>
            <a:r>
              <a:rPr lang="en-US" sz="2400" dirty="0">
                <a:solidFill>
                  <a:srgbClr val="FFFFFF"/>
                </a:solidFill>
              </a:rPr>
              <a:t>Clients of EXIM bank</a:t>
            </a:r>
          </a:p>
          <a:p>
            <a:pPr>
              <a:buFont typeface="Wingdings" pitchFamily="2" charset="77"/>
              <a:buChar char="Ø"/>
            </a:pPr>
            <a:r>
              <a:rPr lang="en-US" sz="2400" dirty="0">
                <a:solidFill>
                  <a:srgbClr val="FFFFFF"/>
                </a:solidFill>
              </a:rPr>
              <a:t>EXIM insurance brokers</a:t>
            </a:r>
          </a:p>
          <a:p>
            <a:pPr>
              <a:buFont typeface="Wingdings" pitchFamily="2" charset="77"/>
              <a:buChar char="Ø"/>
            </a:pPr>
            <a:r>
              <a:rPr lang="en-US" sz="2400" dirty="0">
                <a:solidFill>
                  <a:srgbClr val="FFFFFF"/>
                </a:solidFill>
              </a:rPr>
              <a:t>REPP organizations</a:t>
            </a:r>
          </a:p>
        </p:txBody>
      </p:sp>
    </p:spTree>
    <p:extLst>
      <p:ext uri="{BB962C8B-B14F-4D97-AF65-F5344CB8AC3E}">
        <p14:creationId xmlns:p14="http://schemas.microsoft.com/office/powerpoint/2010/main" val="25993456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342E-9444-54AB-6764-44542489A675}"/>
              </a:ext>
            </a:extLst>
          </p:cNvPr>
          <p:cNvSpPr>
            <a:spLocks noGrp="1"/>
          </p:cNvSpPr>
          <p:nvPr>
            <p:ph type="title"/>
          </p:nvPr>
        </p:nvSpPr>
        <p:spPr>
          <a:noFill/>
          <a:ln>
            <a:solidFill>
              <a:srgbClr val="FFFFFF"/>
            </a:solidFill>
          </a:ln>
        </p:spPr>
        <p:txBody>
          <a:bodyPr>
            <a:normAutofit fontScale="90000"/>
          </a:bodyPr>
          <a:lstStyle/>
          <a:p>
            <a:r>
              <a:rPr lang="en-US" sz="4400" dirty="0">
                <a:solidFill>
                  <a:srgbClr val="FFFFFF"/>
                </a:solidFill>
              </a:rPr>
              <a:t>Targeted market segments</a:t>
            </a:r>
          </a:p>
        </p:txBody>
      </p:sp>
      <p:sp>
        <p:nvSpPr>
          <p:cNvPr id="6" name="Content Placeholder 5">
            <a:extLst>
              <a:ext uri="{FF2B5EF4-FFF2-40B4-BE49-F238E27FC236}">
                <a16:creationId xmlns:a16="http://schemas.microsoft.com/office/drawing/2014/main" id="{9FAD05EE-3EC4-6BA3-81AB-DFA2C4AE8D6E}"/>
              </a:ext>
            </a:extLst>
          </p:cNvPr>
          <p:cNvSpPr>
            <a:spLocks noGrp="1"/>
          </p:cNvSpPr>
          <p:nvPr>
            <p:ph idx="1"/>
          </p:nvPr>
        </p:nvSpPr>
        <p:spPr/>
        <p:txBody>
          <a:bodyPr>
            <a:normAutofit fontScale="92500" lnSpcReduction="20000"/>
          </a:bodyPr>
          <a:lstStyle/>
          <a:p>
            <a:r>
              <a:rPr lang="en-US" sz="2400" dirty="0"/>
              <a:t>Over the course of three months, it is estimated that several thousand emails were sent by the participating organizations, plus several groups included the survey in their newsletters. </a:t>
            </a:r>
          </a:p>
          <a:p>
            <a:endParaRPr lang="en-US" sz="2400" dirty="0"/>
          </a:p>
          <a:p>
            <a:r>
              <a:rPr lang="en-US" sz="2400" dirty="0"/>
              <a:t>Several hundred direct email requests were also sent to a broad sampling of EXIM clients, to EXIM insurance brokers, and to REPP participants. </a:t>
            </a:r>
          </a:p>
          <a:p>
            <a:endParaRPr lang="en-US" sz="2400" dirty="0"/>
          </a:p>
          <a:p>
            <a:r>
              <a:rPr lang="en-US" sz="2400" dirty="0"/>
              <a:t>These efforts resulted in over 225 responses. </a:t>
            </a:r>
          </a:p>
          <a:p>
            <a:endParaRPr lang="en-US" sz="2400" dirty="0"/>
          </a:p>
        </p:txBody>
      </p:sp>
    </p:spTree>
    <p:extLst>
      <p:ext uri="{BB962C8B-B14F-4D97-AF65-F5344CB8AC3E}">
        <p14:creationId xmlns:p14="http://schemas.microsoft.com/office/powerpoint/2010/main" val="11554808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9F9EF0-93D5-4D4B-BAFE-477002814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84069B-8E2A-FA04-C16E-595003EC6686}"/>
              </a:ext>
            </a:extLst>
          </p:cNvPr>
          <p:cNvSpPr>
            <a:spLocks noGrp="1"/>
          </p:cNvSpPr>
          <p:nvPr>
            <p:ph type="title"/>
          </p:nvPr>
        </p:nvSpPr>
        <p:spPr>
          <a:xfrm>
            <a:off x="2231136" y="964692"/>
            <a:ext cx="7729728" cy="1188720"/>
          </a:xfrm>
          <a:solidFill>
            <a:srgbClr val="FFFFFF">
              <a:alpha val="10000"/>
            </a:srgbClr>
          </a:solidFill>
          <a:ln>
            <a:solidFill>
              <a:schemeClr val="tx1"/>
            </a:solidFill>
          </a:ln>
        </p:spPr>
        <p:txBody>
          <a:bodyPr>
            <a:normAutofit/>
          </a:bodyPr>
          <a:lstStyle/>
          <a:p>
            <a:r>
              <a:rPr lang="en-US" dirty="0">
                <a:solidFill>
                  <a:schemeClr val="tx1"/>
                </a:solidFill>
              </a:rPr>
              <a:t>Respondent Description</a:t>
            </a:r>
          </a:p>
        </p:txBody>
      </p:sp>
      <p:graphicFrame>
        <p:nvGraphicFramePr>
          <p:cNvPr id="5" name="Chart 4">
            <a:extLst>
              <a:ext uri="{FF2B5EF4-FFF2-40B4-BE49-F238E27FC236}">
                <a16:creationId xmlns:a16="http://schemas.microsoft.com/office/drawing/2014/main" id="{8D68989A-E13C-97D6-5FCF-2E43B7151A76}"/>
              </a:ext>
            </a:extLst>
          </p:cNvPr>
          <p:cNvGraphicFramePr>
            <a:graphicFrameLocks/>
          </p:cNvGraphicFramePr>
          <p:nvPr>
            <p:extLst>
              <p:ext uri="{D42A27DB-BD31-4B8C-83A1-F6EECF244321}">
                <p14:modId xmlns:p14="http://schemas.microsoft.com/office/powerpoint/2010/main" val="1924042964"/>
              </p:ext>
            </p:extLst>
          </p:nvPr>
        </p:nvGraphicFramePr>
        <p:xfrm>
          <a:off x="652272" y="2250040"/>
          <a:ext cx="10865058" cy="4428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93453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1890-7112-96DA-2623-BC425F2E5D0B}"/>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tx1"/>
                </a:solidFill>
              </a:rPr>
              <a:t>RESPONDENT Level of experience with EXIM</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FDA379F0-27A0-E1E6-6B04-4D46625AAAA7}"/>
              </a:ext>
            </a:extLst>
          </p:cNvPr>
          <p:cNvGraphicFramePr>
            <a:graphicFrameLocks/>
          </p:cNvGraphicFramePr>
          <p:nvPr>
            <p:extLst>
              <p:ext uri="{D42A27DB-BD31-4B8C-83A1-F6EECF244321}">
                <p14:modId xmlns:p14="http://schemas.microsoft.com/office/powerpoint/2010/main" val="452753189"/>
              </p:ext>
            </p:extLst>
          </p:nvPr>
        </p:nvGraphicFramePr>
        <p:xfrm>
          <a:off x="5315061" y="0"/>
          <a:ext cx="6876938"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close-up of a logo&#10;&#10;Description automatically generated">
            <a:extLst>
              <a:ext uri="{FF2B5EF4-FFF2-40B4-BE49-F238E27FC236}">
                <a16:creationId xmlns:a16="http://schemas.microsoft.com/office/drawing/2014/main" id="{1FD77987-23C6-76B9-00AE-4E8250B8C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898" y="6033262"/>
            <a:ext cx="1030213" cy="608264"/>
          </a:xfrm>
          <a:prstGeom prst="rect">
            <a:avLst/>
          </a:prstGeom>
        </p:spPr>
      </p:pic>
      <p:pic>
        <p:nvPicPr>
          <p:cNvPr id="7" name="Picture 6" descr="A logo with a red and blue arrow&#10;&#10;Description automatically generated">
            <a:extLst>
              <a:ext uri="{FF2B5EF4-FFF2-40B4-BE49-F238E27FC236}">
                <a16:creationId xmlns:a16="http://schemas.microsoft.com/office/drawing/2014/main" id="{7B9BD6D8-5032-7CE6-228B-5F5CA164F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06" y="5993631"/>
            <a:ext cx="1397728" cy="687527"/>
          </a:xfrm>
          <a:prstGeom prst="rect">
            <a:avLst/>
          </a:prstGeom>
        </p:spPr>
      </p:pic>
    </p:spTree>
    <p:extLst>
      <p:ext uri="{BB962C8B-B14F-4D97-AF65-F5344CB8AC3E}">
        <p14:creationId xmlns:p14="http://schemas.microsoft.com/office/powerpoint/2010/main" val="1462410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648</TotalTime>
  <Words>1566</Words>
  <Application>Microsoft Macintosh PowerPoint</Application>
  <PresentationFormat>Widescreen</PresentationFormat>
  <Paragraphs>150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Gill Sans MT</vt:lpstr>
      <vt:lpstr>Wingdings</vt:lpstr>
      <vt:lpstr>Parcel</vt:lpstr>
      <vt:lpstr>EXIM BANK SURVEY</vt:lpstr>
      <vt:lpstr>Survey Organizers</vt:lpstr>
      <vt:lpstr>SURVEY ADMINISTRATOR</vt:lpstr>
      <vt:lpstr>PARTRICIPATING ORGANIZARTIONS</vt:lpstr>
      <vt:lpstr>Survey PARTNERS</vt:lpstr>
      <vt:lpstr>Targeted market segments</vt:lpstr>
      <vt:lpstr>Targeted market segments</vt:lpstr>
      <vt:lpstr>Respondent Description</vt:lpstr>
      <vt:lpstr>RESPONDENT Level of experience with EXIM</vt:lpstr>
      <vt:lpstr>Recency of experience with EXIM</vt:lpstr>
      <vt:lpstr>“Overall, EXIM’s programs can substantially aid an exporter’s efforts to increase international revenues and resulting net income.”</vt:lpstr>
      <vt:lpstr>rate the following attributes based on your experience with EXIM Bank (or general perspective if no direct experience) </vt:lpstr>
      <vt:lpstr>rate the following attributes based on your experience with EXIM Bank (or general perspective if no direct experience) </vt:lpstr>
      <vt:lpstr> rate your perception of these resources (TOP 5)</vt:lpstr>
      <vt:lpstr> rate your perception of these resources (NEXT 5)</vt:lpstr>
      <vt:lpstr>Impact of disruptions caused by lapses in reauthorization or lack of quorum</vt:lpstr>
      <vt:lpstr>How likely are you to support the reauthorization of EXIM in 2026?</vt:lpstr>
      <vt:lpstr>PowerPoint Presentation</vt:lpstr>
      <vt:lpstr>EXIM’s U. S. content requirements are not a significant issue for our organization (or for the organizations and exporters we support).</vt:lpstr>
      <vt:lpstr>PowerPoint Presentation</vt:lpstr>
      <vt:lpstr>Positive take aways</vt:lpstr>
      <vt:lpstr>Positive take aways</vt:lpstr>
      <vt:lpstr>Positive take aways</vt:lpstr>
      <vt:lpstr>OPPORTUNITIES FOR EXIM</vt:lpstr>
      <vt:lpstr>OPPORTUNITIES FOR EXIM</vt:lpstr>
      <vt:lpstr>OPPORTUNITIES FOR EXIM</vt:lpstr>
      <vt:lpstr>OPPORTUNITIES FOR EXIM</vt:lpstr>
      <vt:lpstr>PowerPoint Presentation</vt:lpstr>
      <vt:lpstr>PowerPoint Presentation</vt:lpstr>
      <vt:lpstr>PowerPoint Presentation</vt:lpstr>
      <vt:lpstr>Exim survey  QUESTIONS? </vt:lpstr>
      <vt:lpstr>2024 EXIM BANK SURVEY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NADEC - EXIM Survey</dc:title>
  <dc:creator>Michael Brooks</dc:creator>
  <cp:lastModifiedBy>William Cummins</cp:lastModifiedBy>
  <cp:revision>18</cp:revision>
  <dcterms:created xsi:type="dcterms:W3CDTF">2024-03-18T15:42:44Z</dcterms:created>
  <dcterms:modified xsi:type="dcterms:W3CDTF">2024-04-26T12:58:18Z</dcterms:modified>
</cp:coreProperties>
</file>